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76"/>
  </p:notesMasterIdLst>
  <p:handoutMasterIdLst>
    <p:handoutMasterId r:id="rId77"/>
  </p:handoutMasterIdLst>
  <p:sldIdLst>
    <p:sldId id="2740" r:id="rId2"/>
    <p:sldId id="2664" r:id="rId3"/>
    <p:sldId id="2697" r:id="rId4"/>
    <p:sldId id="2847" r:id="rId5"/>
    <p:sldId id="2843" r:id="rId6"/>
    <p:sldId id="2854" r:id="rId7"/>
    <p:sldId id="2855" r:id="rId8"/>
    <p:sldId id="2871" r:id="rId9"/>
    <p:sldId id="2856" r:id="rId10"/>
    <p:sldId id="2857" r:id="rId11"/>
    <p:sldId id="2845" r:id="rId12"/>
    <p:sldId id="2850" r:id="rId13"/>
    <p:sldId id="2852" r:id="rId14"/>
    <p:sldId id="2875" r:id="rId15"/>
    <p:sldId id="2859" r:id="rId16"/>
    <p:sldId id="2849" r:id="rId17"/>
    <p:sldId id="2407" r:id="rId18"/>
    <p:sldId id="2587" r:id="rId19"/>
    <p:sldId id="2860" r:id="rId20"/>
    <p:sldId id="2861" r:id="rId21"/>
    <p:sldId id="2862" r:id="rId22"/>
    <p:sldId id="2863" r:id="rId23"/>
    <p:sldId id="2718" r:id="rId24"/>
    <p:sldId id="1965" r:id="rId25"/>
    <p:sldId id="2809" r:id="rId26"/>
    <p:sldId id="1863" r:id="rId27"/>
    <p:sldId id="2865" r:id="rId28"/>
    <p:sldId id="2710" r:id="rId29"/>
    <p:sldId id="2746" r:id="rId30"/>
    <p:sldId id="1967" r:id="rId31"/>
    <p:sldId id="2023" r:id="rId32"/>
    <p:sldId id="2411" r:id="rId33"/>
    <p:sldId id="2689" r:id="rId34"/>
    <p:sldId id="2878" r:id="rId35"/>
    <p:sldId id="2858" r:id="rId36"/>
    <p:sldId id="2879" r:id="rId37"/>
    <p:sldId id="2880" r:id="rId38"/>
    <p:sldId id="2048" r:id="rId39"/>
    <p:sldId id="2786" r:id="rId40"/>
    <p:sldId id="2788" r:id="rId41"/>
    <p:sldId id="2602" r:id="rId42"/>
    <p:sldId id="2915" r:id="rId43"/>
    <p:sldId id="2614" r:id="rId44"/>
    <p:sldId id="2944" r:id="rId45"/>
    <p:sldId id="2052" r:id="rId46"/>
    <p:sldId id="2888" r:id="rId47"/>
    <p:sldId id="2883" r:id="rId48"/>
    <p:sldId id="2882" r:id="rId49"/>
    <p:sldId id="2054" r:id="rId50"/>
    <p:sldId id="2870" r:id="rId51"/>
    <p:sldId id="2916" r:id="rId52"/>
    <p:sldId id="2917" r:id="rId53"/>
    <p:sldId id="2866" r:id="rId54"/>
    <p:sldId id="2918" r:id="rId55"/>
    <p:sldId id="2919" r:id="rId56"/>
    <p:sldId id="2920" r:id="rId57"/>
    <p:sldId id="2939" r:id="rId58"/>
    <p:sldId id="2792" r:id="rId59"/>
    <p:sldId id="2055" r:id="rId60"/>
    <p:sldId id="2940" r:id="rId61"/>
    <p:sldId id="2941" r:id="rId62"/>
    <p:sldId id="2056" r:id="rId63"/>
    <p:sldId id="2942" r:id="rId64"/>
    <p:sldId id="2057" r:id="rId65"/>
    <p:sldId id="2791" r:id="rId66"/>
    <p:sldId id="2890" r:id="rId67"/>
    <p:sldId id="2891" r:id="rId68"/>
    <p:sldId id="2816" r:id="rId69"/>
    <p:sldId id="2921" r:id="rId70"/>
    <p:sldId id="2943" r:id="rId71"/>
    <p:sldId id="2945" r:id="rId72"/>
    <p:sldId id="2877" r:id="rId73"/>
    <p:sldId id="2864" r:id="rId74"/>
    <p:sldId id="287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440"/>
    <a:srgbClr val="2C895B"/>
    <a:srgbClr val="F3753F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2"/>
    <p:restoredTop sz="96285"/>
  </p:normalViewPr>
  <p:slideViewPr>
    <p:cSldViewPr snapToGrid="0" snapToObjects="1">
      <p:cViewPr varScale="1">
        <p:scale>
          <a:sx n="170" d="100"/>
          <a:sy n="170" d="100"/>
        </p:scale>
        <p:origin x="3832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11/1/22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11/1/22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30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52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06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CCDD2E-4838-27CC-8370-A79B816D1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90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notesSlide" Target="../notesSlides/notesSlide8.xml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slideLayout" Target="../slideLayouts/slideLayout14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1.00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4B8B764-BFD0-BE4E-9BAB-B1573DA5E7B7}"/>
              </a:ext>
            </a:extLst>
          </p:cNvPr>
          <p:cNvSpPr txBox="1">
            <a:spLocks/>
          </p:cNvSpPr>
          <p:nvPr/>
        </p:nvSpPr>
        <p:spPr>
          <a:xfrm>
            <a:off x="5266077" y="2035634"/>
            <a:ext cx="126910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Week 6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2727E5-5B15-724E-826E-36ABEDEC895F}"/>
              </a:ext>
            </a:extLst>
          </p:cNvPr>
          <p:cNvSpPr txBox="1">
            <a:spLocks/>
          </p:cNvSpPr>
          <p:nvPr/>
        </p:nvSpPr>
        <p:spPr>
          <a:xfrm>
            <a:off x="3837608" y="2662114"/>
            <a:ext cx="451678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16 – November 1, 2022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3519883" y="1427672"/>
            <a:ext cx="4761492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Aarch32 Assembly – Part 1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5168" y="794359"/>
            <a:ext cx="11237113" cy="16535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Repeat the series of instructions in a loop means </a:t>
            </a:r>
            <a:r>
              <a:rPr lang="en-US" sz="2400" dirty="0">
                <a:solidFill>
                  <a:srgbClr val="F37440"/>
                </a:solidFill>
              </a:rPr>
              <a:t>altering the flow of execution</a:t>
            </a:r>
          </a:p>
          <a:p>
            <a:r>
              <a:rPr lang="en-US" sz="2400" dirty="0"/>
              <a:t>This is used with if statements and loops</a:t>
            </a:r>
          </a:p>
          <a:p>
            <a:r>
              <a:rPr lang="en-US" sz="2400" dirty="0"/>
              <a:t>Below is an </a:t>
            </a:r>
            <a:r>
              <a:rPr lang="en-US" sz="2400" dirty="0">
                <a:solidFill>
                  <a:srgbClr val="FF0000"/>
                </a:solidFill>
              </a:rPr>
              <a:t>infinite</a:t>
            </a:r>
            <a:r>
              <a:rPr lang="en-US" sz="2400" dirty="0"/>
              <a:t> loop (</a:t>
            </a:r>
            <a:r>
              <a:rPr lang="en-US" sz="2400" dirty="0" err="1"/>
              <a:t>br</a:t>
            </a:r>
            <a:r>
              <a:rPr lang="en-US" sz="2400" dirty="0"/>
              <a:t> instruction: unconditional branch: "</a:t>
            </a:r>
            <a:r>
              <a:rPr lang="en-US" sz="2400" dirty="0" err="1"/>
              <a:t>goto</a:t>
            </a:r>
            <a:r>
              <a:rPr lang="en-US" sz="2400" dirty="0"/>
              <a:t>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Execution: Looping in the Execution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2745166" y="3397955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2745166" y="4003394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2745166" y="4512985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2745166" y="5057481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8170834" y="3397956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8170834" y="2817050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8170834" y="3951735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8170835" y="4512985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8170834" y="5070498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4017EF-D148-97FF-58F6-85943BE3EF5D}"/>
              </a:ext>
            </a:extLst>
          </p:cNvPr>
          <p:cNvSpPr txBox="1"/>
          <p:nvPr/>
        </p:nvSpPr>
        <p:spPr>
          <a:xfrm>
            <a:off x="2745166" y="5601977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2BD60E46-C1D2-B4F1-C81C-195663FFDE31}"/>
              </a:ext>
            </a:extLst>
          </p:cNvPr>
          <p:cNvSpPr/>
          <p:nvPr/>
        </p:nvSpPr>
        <p:spPr>
          <a:xfrm rot="16200000">
            <a:off x="1441897" y="3794062"/>
            <a:ext cx="2758268" cy="2021286"/>
          </a:xfrm>
          <a:prstGeom prst="circularArrow">
            <a:avLst>
              <a:gd name="adj1" fmla="val 6610"/>
              <a:gd name="adj2" fmla="val 690887"/>
              <a:gd name="adj3" fmla="val 20414060"/>
              <a:gd name="adj4" fmla="val 11185238"/>
              <a:gd name="adj5" fmla="val 142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E9A41-4435-8240-BB9C-8BA5B003BF07}"/>
              </a:ext>
            </a:extLst>
          </p:cNvPr>
          <p:cNvSpPr txBox="1"/>
          <p:nvPr/>
        </p:nvSpPr>
        <p:spPr>
          <a:xfrm>
            <a:off x="2476080" y="6293771"/>
            <a:ext cx="71352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branch to the instruction at memory location with the label: 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F2673828-E788-04B3-5959-E6EA5BBE3308}"/>
              </a:ext>
            </a:extLst>
          </p:cNvPr>
          <p:cNvSpPr/>
          <p:nvPr/>
        </p:nvSpPr>
        <p:spPr>
          <a:xfrm>
            <a:off x="5674659" y="6063642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461BE3-45EB-45E8-E9B1-5EE212C2DF11}"/>
              </a:ext>
            </a:extLst>
          </p:cNvPr>
          <p:cNvSpPr txBox="1"/>
          <p:nvPr/>
        </p:nvSpPr>
        <p:spPr>
          <a:xfrm>
            <a:off x="1810388" y="2789308"/>
            <a:ext cx="53399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address of this instruction has the name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2CD16C8E-387F-5BED-FA3F-3AA43D700F6E}"/>
              </a:ext>
            </a:extLst>
          </p:cNvPr>
          <p:cNvSpPr/>
          <p:nvPr/>
        </p:nvSpPr>
        <p:spPr>
          <a:xfrm rot="10800000">
            <a:off x="3261366" y="3167826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7642144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r0 = r1 + r2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r0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r1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r2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– </a:t>
            </a:r>
            <a:r>
              <a:rPr lang="en-US" sz="2200" dirty="0">
                <a:solidFill>
                  <a:srgbClr val="FF0000"/>
                </a:solidFill>
              </a:rPr>
              <a:t>POINTERS in registers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73BE02A1-B4CC-0F45-9EA8-1CEA893E5F32}"/>
              </a:ext>
            </a:extLst>
          </p:cNvPr>
          <p:cNvSpPr txBox="1"/>
          <p:nvPr/>
        </p:nvSpPr>
        <p:spPr>
          <a:xfrm>
            <a:off x="3140881" y="5101761"/>
            <a:ext cx="2176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Consolas" panose="020B0609020204030204" pitchFamily="49" charset="0"/>
              </a:rPr>
              <a:t>add r0	 r1,r2</a:t>
            </a:r>
            <a:endParaRPr lang="en-US" sz="2000" b="1" i="1" dirty="0">
              <a:solidFill>
                <a:srgbClr val="FF0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1060560" y="6271457"/>
            <a:ext cx="7391010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53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4" grpId="0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18882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Using Registers as Pointers to Memory - Load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322457" y="595906"/>
            <a:ext cx="5686172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want to do a x[1] = x[0]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have to do this in two steps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 = &amp;x;    // r1 contains address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memory to register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 + 1) = r3;  // register to memory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2CDD881-0446-6E85-6333-79A1FD5DA51A}"/>
              </a:ext>
            </a:extLst>
          </p:cNvPr>
          <p:cNvSpPr txBox="1"/>
          <p:nvPr/>
        </p:nvSpPr>
        <p:spPr>
          <a:xfrm>
            <a:off x="1333737" y="3574170"/>
            <a:ext cx="3711272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register from memory</a:t>
            </a:r>
          </a:p>
          <a:p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r3, [r1, 0]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= r1 + 0 = 0x1004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endCxn id="81" idx="3"/>
          </p:cNvCxnSpPr>
          <p:nvPr/>
        </p:nvCxnSpPr>
        <p:spPr>
          <a:xfrm flipH="1" flipV="1">
            <a:off x="8116161" y="4387623"/>
            <a:ext cx="1804283" cy="36142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289E907-ED44-B8F9-7D9A-BE4D6803CFF3}"/>
              </a:ext>
            </a:extLst>
          </p:cNvPr>
          <p:cNvCxnSpPr>
            <a:cxnSpLocks/>
          </p:cNvCxnSpPr>
          <p:nvPr/>
        </p:nvCxnSpPr>
        <p:spPr>
          <a:xfrm flipV="1">
            <a:off x="3315574" y="4227345"/>
            <a:ext cx="0" cy="27569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C5B726-018A-E561-804D-F570CE997B34}"/>
              </a:ext>
            </a:extLst>
          </p:cNvPr>
          <p:cNvSpPr txBox="1"/>
          <p:nvPr/>
        </p:nvSpPr>
        <p:spPr>
          <a:xfrm>
            <a:off x="901821" y="5886894"/>
            <a:ext cx="50161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will cover this instruction in more detail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C92A4-0FD2-EECB-C50D-FB3AAC9D4F16}"/>
              </a:ext>
            </a:extLst>
          </p:cNvPr>
          <p:cNvSpPr txBox="1"/>
          <p:nvPr/>
        </p:nvSpPr>
        <p:spPr>
          <a:xfrm>
            <a:off x="1328269" y="4998246"/>
            <a:ext cx="404853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[ ] </a:t>
            </a:r>
            <a:r>
              <a:rPr lang="en-US" dirty="0">
                <a:solidFill>
                  <a:srgbClr val="2C895B"/>
                </a:solidFill>
              </a:rPr>
              <a:t>around the operands is like the * dereference op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  <a:endCxn id="133" idx="1"/>
          </p:cNvCxnSpPr>
          <p:nvPr/>
        </p:nvCxnSpPr>
        <p:spPr>
          <a:xfrm flipV="1">
            <a:off x="8116161" y="4853920"/>
            <a:ext cx="1343295" cy="23427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325248" y="49009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68119" y="39946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reads memory</a:t>
            </a:r>
          </a:p>
        </p:txBody>
      </p:sp>
    </p:spTree>
    <p:extLst>
      <p:ext uri="{BB962C8B-B14F-4D97-AF65-F5344CB8AC3E}">
        <p14:creationId xmlns:p14="http://schemas.microsoft.com/office/powerpoint/2010/main" val="11856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24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Using Registers as Pointers to Memory - Store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322457" y="595906"/>
            <a:ext cx="5686172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want to do a x[1] = x[0]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have to do this in two steps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 = &amp;x;    // r1 contains address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memory to register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 + 1) = r3;  // register to memory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2CDD881-0446-6E85-6333-79A1FD5DA51A}"/>
              </a:ext>
            </a:extLst>
          </p:cNvPr>
          <p:cNvSpPr txBox="1"/>
          <p:nvPr/>
        </p:nvSpPr>
        <p:spPr>
          <a:xfrm>
            <a:off x="1112749" y="3697312"/>
            <a:ext cx="3852337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 register to memory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	r3, [r1, 4]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= r1 + 4 = 0x1008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116161" y="3417975"/>
            <a:ext cx="1845804" cy="9696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289E907-ED44-B8F9-7D9A-BE4D6803CFF3}"/>
              </a:ext>
            </a:extLst>
          </p:cNvPr>
          <p:cNvCxnSpPr>
            <a:cxnSpLocks/>
          </p:cNvCxnSpPr>
          <p:nvPr/>
        </p:nvCxnSpPr>
        <p:spPr>
          <a:xfrm flipV="1">
            <a:off x="3094586" y="4350487"/>
            <a:ext cx="0" cy="27569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C5B726-018A-E561-804D-F570CE997B34}"/>
              </a:ext>
            </a:extLst>
          </p:cNvPr>
          <p:cNvSpPr txBox="1"/>
          <p:nvPr/>
        </p:nvSpPr>
        <p:spPr>
          <a:xfrm>
            <a:off x="801730" y="6115022"/>
            <a:ext cx="506584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will cover this instruction in more detail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C92A4-0FD2-EECB-C50D-FB3AAC9D4F16}"/>
              </a:ext>
            </a:extLst>
          </p:cNvPr>
          <p:cNvSpPr txBox="1"/>
          <p:nvPr/>
        </p:nvSpPr>
        <p:spPr>
          <a:xfrm>
            <a:off x="1107281" y="5121388"/>
            <a:ext cx="404853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[ ] </a:t>
            </a:r>
            <a:r>
              <a:rPr lang="en-US" dirty="0">
                <a:solidFill>
                  <a:srgbClr val="2C895B"/>
                </a:solidFill>
              </a:rPr>
              <a:t>around the operands is like the * dereference op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8116161" y="3907699"/>
            <a:ext cx="1514856" cy="969648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455643" y="454245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r1 + 4 </a:t>
            </a:r>
          </a:p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58926" y="318869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writes memory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7A4AC-42FE-2AA6-56B4-ADC1AA0DF31B}"/>
              </a:ext>
            </a:extLst>
          </p:cNvPr>
          <p:cNvSpPr/>
          <p:nvPr/>
        </p:nvSpPr>
        <p:spPr>
          <a:xfrm>
            <a:off x="10240139" y="371632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2F70-8402-FB55-0F66-1CEB35C24F79}"/>
              </a:ext>
            </a:extLst>
          </p:cNvPr>
          <p:cNvSpPr/>
          <p:nvPr/>
        </p:nvSpPr>
        <p:spPr>
          <a:xfrm>
            <a:off x="10240139" y="346764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3EFF9B-F29C-5BF1-D7AE-8B8BC33F30DB}"/>
              </a:ext>
            </a:extLst>
          </p:cNvPr>
          <p:cNvSpPr/>
          <p:nvPr/>
        </p:nvSpPr>
        <p:spPr>
          <a:xfrm>
            <a:off x="10240139" y="321895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ABC4AE9-4613-EA19-EA3C-0743ADDB55F1}"/>
              </a:ext>
            </a:extLst>
          </p:cNvPr>
          <p:cNvSpPr/>
          <p:nvPr/>
        </p:nvSpPr>
        <p:spPr>
          <a:xfrm>
            <a:off x="10240139" y="297027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</p:spTree>
    <p:extLst>
      <p:ext uri="{BB962C8B-B14F-4D97-AF65-F5344CB8AC3E}">
        <p14:creationId xmlns:p14="http://schemas.microsoft.com/office/powerpoint/2010/main" val="85924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24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913B-7C34-7101-E261-7369E46C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Register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9CDF-D09C-4857-1356-D0ED4C0301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37005" y="1263471"/>
            <a:ext cx="8438291" cy="46424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16 Named registers r0 – r15</a:t>
            </a:r>
          </a:p>
          <a:p>
            <a:r>
              <a:rPr lang="en-US" sz="2400" dirty="0"/>
              <a:t>The operands of almost all instructions are registers</a:t>
            </a:r>
          </a:p>
          <a:p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operate on a variable in memory </a:t>
            </a:r>
            <a:r>
              <a:rPr lang="en-US" sz="2400" dirty="0"/>
              <a:t>do the following: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Load the value(s) from memory into a register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Execute the instruction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Store the result back into memory </a:t>
            </a:r>
            <a:r>
              <a:rPr lang="en-US" sz="2400" dirty="0">
                <a:solidFill>
                  <a:srgbClr val="FF0000"/>
                </a:solidFill>
              </a:rPr>
              <a:t>(only if needed!)</a:t>
            </a:r>
          </a:p>
          <a:p>
            <a:r>
              <a:rPr lang="en-US" sz="2400" dirty="0"/>
              <a:t>Going to/from memory is expensive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4X to 20X+ </a:t>
            </a:r>
            <a:r>
              <a:rPr lang="en-US" sz="2400" b="1" dirty="0">
                <a:solidFill>
                  <a:srgbClr val="C00000"/>
                </a:solidFill>
              </a:rPr>
              <a:t>slower</a:t>
            </a:r>
            <a:r>
              <a:rPr lang="en-US" sz="2400" dirty="0"/>
              <a:t> than accessing a register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Strategy: </a:t>
            </a:r>
            <a:r>
              <a:rPr lang="en-US" sz="2400" dirty="0"/>
              <a:t>Keep variables in registers as much as possible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032BB-1BAC-03F1-F0D5-3AC52D3CD60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64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dedicated hardware use (like 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(like 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Aarch32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33675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6E7A361-8350-844A-B46B-A6EEE21CB5ED}"/>
              </a:ext>
            </a:extLst>
          </p:cNvPr>
          <p:cNvSpPr/>
          <p:nvPr/>
        </p:nvSpPr>
        <p:spPr bwMode="auto">
          <a:xfrm>
            <a:off x="7153835" y="1203456"/>
            <a:ext cx="4773943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ba000002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10440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00010440 &lt;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36A66-93EC-6644-9E0B-E766189D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39" y="100170"/>
            <a:ext cx="10694407" cy="629771"/>
          </a:xfrm>
        </p:spPr>
        <p:txBody>
          <a:bodyPr/>
          <a:lstStyle/>
          <a:p>
            <a:r>
              <a:rPr lang="en-US" sz="2800" dirty="0"/>
              <a:t>CPU Operational Overview: Executing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4D3B6-E447-174E-8963-9FCA769B3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368" y="872036"/>
            <a:ext cx="6857469" cy="541232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b="1" dirty="0">
                <a:solidFill>
                  <a:srgbClr val="0070C0"/>
                </a:solidFill>
              </a:rPr>
              <a:t>Everything </a:t>
            </a:r>
            <a:r>
              <a:rPr lang="en-US" altLang="en-US" sz="2000" dirty="0"/>
              <a:t>has a</a:t>
            </a:r>
            <a:r>
              <a:rPr lang="en-US" altLang="en-US" sz="2000" b="1" dirty="0">
                <a:solidFill>
                  <a:srgbClr val="0070C0"/>
                </a:solidFill>
              </a:rPr>
              <a:t> memory address</a:t>
            </a:r>
            <a:r>
              <a:rPr lang="en-US" altLang="en-US" sz="2000" dirty="0"/>
              <a:t>: </a:t>
            </a:r>
            <a:r>
              <a:rPr lang="en-US" altLang="en-US" sz="2000" b="1" dirty="0">
                <a:solidFill>
                  <a:schemeClr val="accent1"/>
                </a:solidFill>
              </a:rPr>
              <a:t>instructions</a:t>
            </a:r>
            <a:r>
              <a:rPr lang="en-US" altLang="en-US" sz="2000" dirty="0"/>
              <a:t> &amp; </a:t>
            </a:r>
            <a:r>
              <a:rPr lang="en-US" altLang="en-US" sz="2000" b="1" dirty="0">
                <a:solidFill>
                  <a:schemeClr val="accent1"/>
                </a:solidFill>
              </a:rPr>
              <a:t>data</a:t>
            </a:r>
          </a:p>
          <a:p>
            <a:pPr marL="546100" lvl="1" indent="-203200"/>
            <a:r>
              <a:rPr lang="en-US" altLang="en-US" sz="2000" dirty="0"/>
              <a:t>Machine code uses addresses for loops, branches, function calls, variables, etc.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1 Fetch</a:t>
            </a:r>
          </a:p>
          <a:p>
            <a:pPr marL="685800" lvl="1" indent="-342900"/>
            <a:r>
              <a:rPr lang="en-US" sz="2000" dirty="0"/>
              <a:t>read the instruction into memory </a:t>
            </a:r>
            <a:r>
              <a:rPr lang="en-US" sz="2000" b="1" i="1" dirty="0">
                <a:solidFill>
                  <a:schemeClr val="accent1"/>
                </a:solidFill>
              </a:rPr>
              <a:t>(fetch)</a:t>
            </a:r>
          </a:p>
          <a:p>
            <a:pPr marL="685800" lvl="1" indent="-342900"/>
            <a:r>
              <a:rPr lang="en-US" sz="2000" dirty="0"/>
              <a:t>program counter is </a:t>
            </a:r>
            <a:r>
              <a:rPr lang="en-US" sz="2000" dirty="0">
                <a:solidFill>
                  <a:srgbClr val="2C895B"/>
                </a:solidFill>
              </a:rPr>
              <a:t>automatically incremented (+4) to contain the address of the next instruction in memory </a:t>
            </a:r>
            <a:r>
              <a:rPr lang="en-US" sz="2000" dirty="0"/>
              <a:t>Instructions are 32 bits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2 Decode</a:t>
            </a:r>
          </a:p>
          <a:p>
            <a:pPr lvl="1"/>
            <a:r>
              <a:rPr lang="en-US" sz="2000" b="1" i="1" dirty="0">
                <a:solidFill>
                  <a:schemeClr val="accent5"/>
                </a:solidFill>
              </a:rPr>
              <a:t>Decodes the instruction </a:t>
            </a:r>
            <a:r>
              <a:rPr lang="en-US" sz="2000" dirty="0"/>
              <a:t>and sets up execution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3 Execute</a:t>
            </a:r>
          </a:p>
          <a:p>
            <a:pPr lvl="1"/>
            <a:r>
              <a:rPr lang="en-US" sz="2000" dirty="0"/>
              <a:t>CPU completes the </a:t>
            </a:r>
            <a:r>
              <a:rPr lang="en-US" sz="2000" b="1" i="1" dirty="0">
                <a:solidFill>
                  <a:schemeClr val="accent5"/>
                </a:solidFill>
              </a:rPr>
              <a:t>executio</a:t>
            </a:r>
            <a:r>
              <a:rPr lang="en-US" sz="2000" b="1" dirty="0">
                <a:solidFill>
                  <a:schemeClr val="accent5"/>
                </a:solidFill>
              </a:rPr>
              <a:t>n</a:t>
            </a:r>
            <a:r>
              <a:rPr lang="en-US" sz="2000" dirty="0"/>
              <a:t> of the instruction </a:t>
            </a:r>
          </a:p>
          <a:p>
            <a:pPr lvl="1"/>
            <a:r>
              <a:rPr lang="en-US" sz="2000" dirty="0"/>
              <a:t>Execution may alter the pc to take branches, etc.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Go to </a:t>
            </a:r>
            <a:r>
              <a:rPr lang="en-US" sz="2000" b="1" dirty="0">
                <a:solidFill>
                  <a:schemeClr val="accent1"/>
                </a:solidFill>
              </a:rPr>
              <a:t>fetch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9BBFD-CC59-5A47-8C0F-C85B8202EAD0}"/>
              </a:ext>
            </a:extLst>
          </p:cNvPr>
          <p:cNvSpPr txBox="1"/>
          <p:nvPr/>
        </p:nvSpPr>
        <p:spPr>
          <a:xfrm>
            <a:off x="7392262" y="1219122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address   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91A3F-7406-CD4C-A3BD-E95D3A9F7C50}"/>
              </a:ext>
            </a:extLst>
          </p:cNvPr>
          <p:cNvSpPr txBox="1"/>
          <p:nvPr/>
        </p:nvSpPr>
        <p:spPr>
          <a:xfrm>
            <a:off x="9552976" y="1234787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assembly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6CB3F-6175-3544-81F0-D1A6404B7C73}"/>
              </a:ext>
            </a:extLst>
          </p:cNvPr>
          <p:cNvSpPr txBox="1"/>
          <p:nvPr/>
        </p:nvSpPr>
        <p:spPr>
          <a:xfrm>
            <a:off x="8205821" y="84979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text segment in memory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F7879-D18F-C04B-A578-AFDFBA510D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07057B-DB05-E772-F434-639A053B76B6}"/>
              </a:ext>
            </a:extLst>
          </p:cNvPr>
          <p:cNvGrpSpPr/>
          <p:nvPr/>
        </p:nvGrpSpPr>
        <p:grpSpPr>
          <a:xfrm>
            <a:off x="5809129" y="1797992"/>
            <a:ext cx="1767798" cy="252767"/>
            <a:chOff x="5809129" y="2075792"/>
            <a:chExt cx="1767798" cy="252767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7A110C9-78C2-0148-8F81-F76EC069F3BB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42FD753B-827F-E2A5-F35C-DC0185760D25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2DE79B-6073-5585-1E2C-F28C217EBDAB}"/>
              </a:ext>
            </a:extLst>
          </p:cNvPr>
          <p:cNvGrpSpPr/>
          <p:nvPr/>
        </p:nvGrpSpPr>
        <p:grpSpPr>
          <a:xfrm>
            <a:off x="5809129" y="2050759"/>
            <a:ext cx="1767798" cy="252767"/>
            <a:chOff x="5809129" y="2075792"/>
            <a:chExt cx="1767798" cy="252767"/>
          </a:xfrm>
        </p:grpSpPr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9A8C5B06-E47C-B5EC-57EE-E8E6E6069028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1" name="Rectangle 10">
              <a:extLst>
                <a:ext uri="{FF2B5EF4-FFF2-40B4-BE49-F238E27FC236}">
                  <a16:creationId xmlns:a16="http://schemas.microsoft.com/office/drawing/2014/main" id="{782FBB15-C8BA-E802-9AC3-952C3BC47D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4186BA-D254-97D7-C65A-572D44D8EBE4}"/>
              </a:ext>
            </a:extLst>
          </p:cNvPr>
          <p:cNvGrpSpPr/>
          <p:nvPr/>
        </p:nvGrpSpPr>
        <p:grpSpPr>
          <a:xfrm>
            <a:off x="5805558" y="2303526"/>
            <a:ext cx="1767798" cy="252767"/>
            <a:chOff x="5809129" y="2075792"/>
            <a:chExt cx="1767798" cy="252767"/>
          </a:xfrm>
        </p:grpSpPr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B92D9640-E9CB-2793-ED23-6615C51A4AE9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079B4BF3-851B-5F19-F9B0-B6B593F71D45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431AC90-A779-9555-6E5C-A7BF42007828}"/>
              </a:ext>
            </a:extLst>
          </p:cNvPr>
          <p:cNvGrpSpPr/>
          <p:nvPr/>
        </p:nvGrpSpPr>
        <p:grpSpPr>
          <a:xfrm>
            <a:off x="5805558" y="2564766"/>
            <a:ext cx="1767798" cy="252767"/>
            <a:chOff x="5809129" y="2075792"/>
            <a:chExt cx="1767798" cy="252767"/>
          </a:xfrm>
        </p:grpSpPr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2566FF76-1D44-B146-C378-0CA10868950D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A35A1B7F-DB53-3097-3DFD-63931B341CF7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FB9112-0473-483D-A7C2-344E7F5D9621}"/>
              </a:ext>
            </a:extLst>
          </p:cNvPr>
          <p:cNvGrpSpPr/>
          <p:nvPr/>
        </p:nvGrpSpPr>
        <p:grpSpPr>
          <a:xfrm>
            <a:off x="5880883" y="3511076"/>
            <a:ext cx="1767798" cy="252767"/>
            <a:chOff x="5809129" y="2075792"/>
            <a:chExt cx="1767798" cy="252767"/>
          </a:xfrm>
        </p:grpSpPr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374C338-978C-7E0A-0CB1-945924C416A5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0" name="Rectangle 10">
              <a:extLst>
                <a:ext uri="{FF2B5EF4-FFF2-40B4-BE49-F238E27FC236}">
                  <a16:creationId xmlns:a16="http://schemas.microsoft.com/office/drawing/2014/main" id="{BCBD43E4-A0A9-B92F-CC9A-2BD0357F9725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7B9450-F972-A546-9417-55C2228EDECB}"/>
              </a:ext>
            </a:extLst>
          </p:cNvPr>
          <p:cNvGrpSpPr/>
          <p:nvPr/>
        </p:nvGrpSpPr>
        <p:grpSpPr>
          <a:xfrm>
            <a:off x="5880883" y="3770146"/>
            <a:ext cx="1767798" cy="252767"/>
            <a:chOff x="5809129" y="2075792"/>
            <a:chExt cx="1767798" cy="252767"/>
          </a:xfrm>
        </p:grpSpPr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4739515A-DB0A-3BC5-2944-4F1C11C3EB9A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Rectangle 10">
              <a:extLst>
                <a:ext uri="{FF2B5EF4-FFF2-40B4-BE49-F238E27FC236}">
                  <a16:creationId xmlns:a16="http://schemas.microsoft.com/office/drawing/2014/main" id="{5F8B8512-3339-0349-F016-7F2BA0F81BAA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9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D661-64A1-AF4B-BC19-035D4E68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8270"/>
          </a:xfrm>
        </p:spPr>
        <p:txBody>
          <a:bodyPr/>
          <a:lstStyle/>
          <a:p>
            <a:r>
              <a:rPr lang="en-US" dirty="0"/>
              <a:t>AArch32 Instruction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7851F-937D-154C-9964-3AE8583D2E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649" y="709783"/>
            <a:ext cx="6821124" cy="58523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Data movement to/from memory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Transfer Instructions </a:t>
            </a:r>
            <a:r>
              <a:rPr lang="en-US" sz="2200" dirty="0"/>
              <a:t>between memory and registers</a:t>
            </a:r>
          </a:p>
          <a:p>
            <a:pPr lvl="2"/>
            <a:r>
              <a:rPr lang="en-US" sz="2200" dirty="0"/>
              <a:t>Load, Store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Arithmetic and logic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processing Instructions </a:t>
            </a:r>
            <a:r>
              <a:rPr lang="en-US" sz="2200" dirty="0"/>
              <a:t>(registers only)</a:t>
            </a:r>
          </a:p>
          <a:p>
            <a:pPr lvl="2"/>
            <a:r>
              <a:rPr lang="en-US" sz="2200" dirty="0"/>
              <a:t>Add, Subtract, Multiply, Shift, Rotate, …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Control Flow</a:t>
            </a:r>
          </a:p>
          <a:p>
            <a:pPr lvl="1"/>
            <a:r>
              <a:rPr lang="en-US" sz="2200" dirty="0"/>
              <a:t>Compare, Test, If-then, Branch, function calls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Miscellaneous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Traps (OS system calls)</a:t>
            </a:r>
            <a:r>
              <a:rPr lang="en-US" sz="2200" dirty="0"/>
              <a:t>, Breakpoints, wait for events, interrupt enable/disable, data memory barrier, data synchronization barrier</a:t>
            </a:r>
          </a:p>
          <a:p>
            <a:pPr lvl="1"/>
            <a:r>
              <a:rPr lang="en-US" sz="2200" dirty="0"/>
              <a:t>Many others that we will not cover in the class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8D73D-F528-994B-843E-4242D4346958}"/>
              </a:ext>
            </a:extLst>
          </p:cNvPr>
          <p:cNvSpPr/>
          <p:nvPr/>
        </p:nvSpPr>
        <p:spPr>
          <a:xfrm>
            <a:off x="7272833" y="1712238"/>
            <a:ext cx="2042383" cy="1635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Arithmetic and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9C158-C612-A24D-B74B-7E9FDF39B48A}"/>
              </a:ext>
            </a:extLst>
          </p:cNvPr>
          <p:cNvSpPr/>
          <p:nvPr/>
        </p:nvSpPr>
        <p:spPr>
          <a:xfrm>
            <a:off x="9562169" y="1712237"/>
            <a:ext cx="2042383" cy="163524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2A793-62AE-214F-A640-2A4AFB3CC6FE}"/>
              </a:ext>
            </a:extLst>
          </p:cNvPr>
          <p:cNvSpPr/>
          <p:nvPr/>
        </p:nvSpPr>
        <p:spPr>
          <a:xfrm>
            <a:off x="7272833" y="3629171"/>
            <a:ext cx="2042383" cy="163524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493ABC-438E-E14D-BF8C-5F4CB77CF484}"/>
              </a:ext>
            </a:extLst>
          </p:cNvPr>
          <p:cNvSpPr/>
          <p:nvPr/>
        </p:nvSpPr>
        <p:spPr>
          <a:xfrm>
            <a:off x="9562169" y="3629171"/>
            <a:ext cx="2042383" cy="1635241"/>
          </a:xfrm>
          <a:prstGeom prst="rect">
            <a:avLst/>
          </a:prstGeom>
          <a:solidFill>
            <a:srgbClr val="F37440"/>
          </a:solidFill>
          <a:ln>
            <a:solidFill>
              <a:srgbClr val="F37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Miscellaneous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7864-18CF-F740-8E8E-EBDF37D424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857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EDAEDF-C968-C96A-802F-9F07D407C05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0822" y="736492"/>
            <a:ext cx="11182202" cy="38135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Instructions consist of several fields that </a:t>
            </a:r>
            <a:r>
              <a:rPr lang="en-US" sz="2000" dirty="0">
                <a:solidFill>
                  <a:srgbClr val="0070C0"/>
                </a:solidFill>
              </a:rPr>
              <a:t>encode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2C895B"/>
                </a:solidFill>
              </a:rPr>
              <a:t>opcode</a:t>
            </a:r>
            <a:r>
              <a:rPr lang="en-US" sz="2000" dirty="0"/>
              <a:t> and arguments to the opcode</a:t>
            </a:r>
          </a:p>
          <a:p>
            <a:r>
              <a:rPr lang="en-US" sz="2000" dirty="0"/>
              <a:t>Special fields enable extended functionality - later</a:t>
            </a:r>
          </a:p>
          <a:p>
            <a:r>
              <a:rPr lang="en-US" sz="2000" dirty="0"/>
              <a:t>Several 4-bit </a:t>
            </a:r>
            <a:r>
              <a:rPr lang="en-US" sz="2000" dirty="0">
                <a:solidFill>
                  <a:srgbClr val="0070C0"/>
                </a:solidFill>
              </a:rPr>
              <a:t>operand</a:t>
            </a:r>
            <a:r>
              <a:rPr lang="en-US" sz="2000" dirty="0"/>
              <a:t> fields for specifying the </a:t>
            </a:r>
            <a:r>
              <a:rPr lang="en-US" sz="2000" dirty="0">
                <a:solidFill>
                  <a:srgbClr val="7030A0"/>
                </a:solidFill>
              </a:rPr>
              <a:t>source and destination </a:t>
            </a:r>
            <a:r>
              <a:rPr lang="en-US" sz="2000" dirty="0"/>
              <a:t>of the operation, usually one of the 16 registers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Embedded constants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2C895B"/>
                </a:solidFill>
              </a:rPr>
              <a:t>("immediate values") </a:t>
            </a:r>
            <a:r>
              <a:rPr lang="en-US" sz="2000" dirty="0"/>
              <a:t>of various size and "configuration"</a:t>
            </a:r>
          </a:p>
          <a:p>
            <a:r>
              <a:rPr lang="en-US" sz="2000" dirty="0"/>
              <a:t>Basic Data processing  instruction formats (below)</a:t>
            </a:r>
          </a:p>
          <a:p>
            <a:r>
              <a:rPr lang="en-US" sz="2000" dirty="0"/>
              <a:t>R type instruction: 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r2 	// third operand is a register</a:t>
            </a:r>
          </a:p>
          <a:p>
            <a:r>
              <a:rPr lang="en-US" sz="2000" dirty="0"/>
              <a:t>I type instruction: 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	// third operand is an immediate value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071288-9328-E1F1-CE36-DEA5B968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Arm Machine Code Instructions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674AA7-83B1-8AA2-350B-F86536E92D2E}"/>
              </a:ext>
            </a:extLst>
          </p:cNvPr>
          <p:cNvGrpSpPr/>
          <p:nvPr/>
        </p:nvGrpSpPr>
        <p:grpSpPr>
          <a:xfrm>
            <a:off x="1308692" y="4753139"/>
            <a:ext cx="9574615" cy="1993692"/>
            <a:chOff x="1308692" y="4645065"/>
            <a:chExt cx="9574615" cy="19936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8AB542-B190-9E0E-54E5-C3C9A5E14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08692" y="4645065"/>
              <a:ext cx="9574615" cy="19936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1C40D6-6E40-39A8-B3F8-885AE36D9C6A}"/>
                </a:ext>
              </a:extLst>
            </p:cNvPr>
            <p:cNvSpPr txBox="1"/>
            <p:nvPr/>
          </p:nvSpPr>
          <p:spPr>
            <a:xfrm>
              <a:off x="8380208" y="6153374"/>
              <a:ext cx="8643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Rotate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C66D92-A718-5B2B-2C61-C7BAFA18781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Up-Down Arrow 1">
            <a:extLst>
              <a:ext uri="{FF2B5EF4-FFF2-40B4-BE49-F238E27FC236}">
                <a16:creationId xmlns:a16="http://schemas.microsoft.com/office/drawing/2014/main" id="{DC228451-B4D4-F8BC-91E9-CBF86D84C7AB}"/>
              </a:ext>
            </a:extLst>
          </p:cNvPr>
          <p:cNvSpPr/>
          <p:nvPr/>
        </p:nvSpPr>
        <p:spPr>
          <a:xfrm>
            <a:off x="3987209" y="5369442"/>
            <a:ext cx="116958" cy="7839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3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0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2F77-5CE3-D54D-9371-4DCD4604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52" y="355371"/>
            <a:ext cx="5304660" cy="715294"/>
          </a:xfrm>
        </p:spPr>
        <p:txBody>
          <a:bodyPr/>
          <a:lstStyle/>
          <a:p>
            <a:r>
              <a:rPr lang="en-US" dirty="0"/>
              <a:t>Arm Core Organization &amp; Floorplan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3776-5130-F74B-A8F5-193F98645E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943" y="0"/>
            <a:ext cx="6866964" cy="6826124"/>
          </a:xfrm>
          <a:prstGeom prst="rect">
            <a:avLst/>
          </a:prstGeom>
        </p:spPr>
      </p:pic>
      <p:pic>
        <p:nvPicPr>
          <p:cNvPr id="4" name="Picture 2" descr="ARM introduces new-generation Cortex-A72, second-gen 64-bit core | KitGuru">
            <a:extLst>
              <a:ext uri="{FF2B5EF4-FFF2-40B4-BE49-F238E27FC236}">
                <a16:creationId xmlns:a16="http://schemas.microsoft.com/office/drawing/2014/main" id="{F2D4E25F-766A-0B4F-90E8-892D42E5C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3" y="1216477"/>
            <a:ext cx="5115071" cy="427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6940BD-42CC-6D47-911F-9D88B9A1A1AF}"/>
              </a:ext>
            </a:extLst>
          </p:cNvPr>
          <p:cNvSpPr txBox="1"/>
          <p:nvPr/>
        </p:nvSpPr>
        <p:spPr>
          <a:xfrm>
            <a:off x="248252" y="6133297"/>
            <a:ext cx="463466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Single core </a:t>
            </a:r>
            <a:r>
              <a:rPr lang="en-US" b="1" i="1" dirty="0">
                <a:solidFill>
                  <a:schemeClr val="accent1"/>
                </a:solidFill>
              </a:rPr>
              <a:t>arm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die (not an A72) </a:t>
            </a:r>
            <a:r>
              <a:rPr lang="en-US" b="1" i="1" dirty="0">
                <a:solidFill>
                  <a:schemeClr val="accent1"/>
                </a:solidFill>
              </a:rPr>
              <a:t>Floorplan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2818DA2-4C15-094A-9DF6-6124B770BA73}"/>
              </a:ext>
            </a:extLst>
          </p:cNvPr>
          <p:cNvSpPr/>
          <p:nvPr/>
        </p:nvSpPr>
        <p:spPr>
          <a:xfrm>
            <a:off x="4972687" y="6180727"/>
            <a:ext cx="696603" cy="274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307B-E04C-664C-9E17-F0FE0B01F2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22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BA0A28-961C-4251-3AC2-9A3F6829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0158"/>
          </a:xfrm>
        </p:spPr>
        <p:txBody>
          <a:bodyPr/>
          <a:lstStyle/>
          <a:p>
            <a:r>
              <a:rPr lang="en-US" dirty="0"/>
              <a:t>R (register) Type Data Processing: Machine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D32D5-477D-AB5B-09F3-9C9F0212D2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0009" y="2086930"/>
            <a:ext cx="10771991" cy="11975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2CD6E3C-ADB9-34E7-F690-59E75D0C2639}"/>
              </a:ext>
            </a:extLst>
          </p:cNvPr>
          <p:cNvGrpSpPr/>
          <p:nvPr/>
        </p:nvGrpSpPr>
        <p:grpSpPr>
          <a:xfrm>
            <a:off x="5410986" y="3171046"/>
            <a:ext cx="6294117" cy="3550346"/>
            <a:chOff x="5410986" y="3171046"/>
            <a:chExt cx="6294117" cy="3550346"/>
          </a:xfrm>
        </p:grpSpPr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E176C2B7-8215-11FF-650E-3ECCBFA3428C}"/>
                </a:ext>
              </a:extLst>
            </p:cNvPr>
            <p:cNvSpPr/>
            <p:nvPr/>
          </p:nvSpPr>
          <p:spPr>
            <a:xfrm rot="5400000">
              <a:off x="5756235" y="2825797"/>
              <a:ext cx="1197536" cy="1888034"/>
            </a:xfrm>
            <a:prstGeom prst="bentUpArrow">
              <a:avLst>
                <a:gd name="adj1" fmla="val 10627"/>
                <a:gd name="adj2" fmla="val 15568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AD3600-F965-B1EA-8831-BDB274FC9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5839" y="3292392"/>
              <a:ext cx="4309264" cy="3429000"/>
            </a:xfrm>
            <a:prstGeom prst="rect">
              <a:avLst/>
            </a:prstGeom>
          </p:spPr>
        </p:pic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0F2033-EFE4-512D-C8A5-3E4014F3CEF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88383" y="611005"/>
            <a:ext cx="10023794" cy="15176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that </a:t>
            </a:r>
            <a:r>
              <a:rPr lang="en-US" dirty="0">
                <a:solidFill>
                  <a:srgbClr val="2C895B"/>
                </a:solidFill>
              </a:rPr>
              <a:t>process data using three-register arguments</a:t>
            </a:r>
          </a:p>
          <a:p>
            <a:r>
              <a:rPr lang="en-US" sz="2200" dirty="0"/>
              <a:t>The general instruction format is (not all fields will be in every instruction)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opcode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Rd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destination)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Rn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 1), Rm 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 2)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C02C3E-6D9D-CB8F-ABFF-0DC9A4C9C5DA}"/>
              </a:ext>
            </a:extLst>
          </p:cNvPr>
          <p:cNvGrpSpPr/>
          <p:nvPr/>
        </p:nvGrpSpPr>
        <p:grpSpPr>
          <a:xfrm>
            <a:off x="333487" y="3851737"/>
            <a:ext cx="6191349" cy="2718249"/>
            <a:chOff x="333487" y="3851737"/>
            <a:chExt cx="6191349" cy="27182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5CC2CC-5DFF-0C2D-E0A4-1C8030C9CC4B}"/>
                </a:ext>
              </a:extLst>
            </p:cNvPr>
            <p:cNvSpPr txBox="1"/>
            <p:nvPr/>
          </p:nvSpPr>
          <p:spPr>
            <a:xfrm>
              <a:off x="1692199" y="3851737"/>
              <a:ext cx="2611115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9D09A-DD15-E1F1-C1E2-73DA2FACF860}"/>
                </a:ext>
              </a:extLst>
            </p:cNvPr>
            <p:cNvSpPr txBox="1"/>
            <p:nvPr/>
          </p:nvSpPr>
          <p:spPr>
            <a:xfrm>
              <a:off x="333487" y="5039962"/>
              <a:ext cx="6191349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dirty="0">
                  <a:latin typeface="ArialMT"/>
                </a:rPr>
                <a:t>1110 000</a:t>
              </a:r>
              <a:r>
                <a:rPr lang="en-US" altLang="en-US" sz="2400" b="1" dirty="0">
                  <a:solidFill>
                    <a:srgbClr val="664CA5"/>
                  </a:solidFill>
                  <a:latin typeface="Arial" panose="020B0604020202020204" pitchFamily="34" charset="0"/>
                </a:rPr>
                <a:t>0 100</a:t>
              </a:r>
              <a:r>
                <a:rPr lang="en-US" altLang="en-US" sz="2400" dirty="0">
                  <a:latin typeface="ArialMT"/>
                </a:rPr>
                <a:t>0 </a:t>
              </a:r>
              <a:r>
                <a:rPr lang="en-US" altLang="en-US" sz="2400" b="1" dirty="0">
                  <a:solidFill>
                    <a:srgbClr val="3575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 </a:t>
              </a: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 </a:t>
              </a:r>
              <a:r>
                <a:rPr lang="en-US" altLang="en-US" sz="2400" dirty="0">
                  <a:latin typeface="ArialMT"/>
                </a:rPr>
                <a:t>0000 0000 </a:t>
              </a:r>
              <a:r>
                <a:rPr lang="en-US" altLang="en-US" sz="2400" b="1" dirty="0">
                  <a:solidFill>
                    <a:srgbClr val="0F54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0011 </a:t>
              </a:r>
              <a:endParaRPr lang="en-US" altLang="en-US" sz="3600" dirty="0"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1EABDF-D748-493A-00C6-73A0D1F39072}"/>
                </a:ext>
              </a:extLst>
            </p:cNvPr>
            <p:cNvSpPr txBox="1"/>
            <p:nvPr/>
          </p:nvSpPr>
          <p:spPr>
            <a:xfrm>
              <a:off x="2183803" y="6108321"/>
              <a:ext cx="1979407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0xe0</a:t>
              </a:r>
              <a:r>
                <a:rPr lang="en-US" sz="2400" dirty="0">
                  <a:solidFill>
                    <a:srgbClr val="7030A0"/>
                  </a:solidFill>
                </a:rPr>
                <a:t>8</a:t>
              </a:r>
              <a:r>
                <a:rPr lang="en-US" sz="2400" dirty="0">
                  <a:solidFill>
                    <a:srgbClr val="2C895B"/>
                  </a:solidFill>
                </a:rPr>
                <a:t>1</a:t>
              </a:r>
              <a:r>
                <a:rPr lang="en-US"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/>
                <a:t>00</a:t>
              </a:r>
              <a:r>
                <a:rPr lang="en-US" sz="2400" dirty="0">
                  <a:solidFill>
                    <a:srgbClr val="0070C0"/>
                  </a:solidFill>
                </a:rPr>
                <a:t>3</a:t>
              </a:r>
              <a:r>
                <a:rPr lang="en-US" sz="2400" dirty="0"/>
                <a:t> </a:t>
              </a:r>
              <a:endParaRPr lang="en-US" sz="3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64E40E-87BE-7FF0-46BA-A8B9288EC054}"/>
                </a:ext>
              </a:extLst>
            </p:cNvPr>
            <p:cNvSpPr txBox="1"/>
            <p:nvPr/>
          </p:nvSpPr>
          <p:spPr>
            <a:xfrm>
              <a:off x="1992423" y="4420835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is encoded as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6040EF-7C40-5B99-031C-A00532CDA197}"/>
                </a:ext>
              </a:extLst>
            </p:cNvPr>
            <p:cNvSpPr txBox="1"/>
            <p:nvPr/>
          </p:nvSpPr>
          <p:spPr>
            <a:xfrm>
              <a:off x="2516113" y="5558463"/>
              <a:ext cx="131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in hex is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9EB96F-1485-EF98-CC4E-EDAF3FBE47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DAD3480E-8E26-4F0A-6B2A-60745062EF8C}"/>
              </a:ext>
            </a:extLst>
          </p:cNvPr>
          <p:cNvSpPr/>
          <p:nvPr/>
        </p:nvSpPr>
        <p:spPr>
          <a:xfrm>
            <a:off x="4412512" y="3022424"/>
            <a:ext cx="202018" cy="3880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4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BA0A28-961C-4251-3AC2-9A3F6829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0158"/>
          </a:xfrm>
        </p:spPr>
        <p:txBody>
          <a:bodyPr/>
          <a:lstStyle/>
          <a:p>
            <a:r>
              <a:rPr lang="en-US" dirty="0"/>
              <a:t>I (immediate) Type Data Processing: Machine Code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AB9F58-77F2-493A-7217-90FEB135C31A}"/>
              </a:ext>
            </a:extLst>
          </p:cNvPr>
          <p:cNvGrpSpPr/>
          <p:nvPr/>
        </p:nvGrpSpPr>
        <p:grpSpPr>
          <a:xfrm>
            <a:off x="333487" y="3916280"/>
            <a:ext cx="6191349" cy="2718249"/>
            <a:chOff x="333487" y="3916280"/>
            <a:chExt cx="6191349" cy="27182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5CC2CC-5DFF-0C2D-E0A4-1C8030C9CC4B}"/>
                </a:ext>
              </a:extLst>
            </p:cNvPr>
            <p:cNvSpPr txBox="1"/>
            <p:nvPr/>
          </p:nvSpPr>
          <p:spPr>
            <a:xfrm>
              <a:off x="1692199" y="3916280"/>
              <a:ext cx="2611115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49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9D09A-DD15-E1F1-C1E2-73DA2FACF860}"/>
                </a:ext>
              </a:extLst>
            </p:cNvPr>
            <p:cNvSpPr txBox="1"/>
            <p:nvPr/>
          </p:nvSpPr>
          <p:spPr>
            <a:xfrm>
              <a:off x="333487" y="5104505"/>
              <a:ext cx="6191349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dirty="0">
                  <a:latin typeface="ArialMT"/>
                </a:rPr>
                <a:t>1110 000</a:t>
              </a:r>
              <a:r>
                <a:rPr lang="en-US" altLang="en-US" sz="2400" b="1" dirty="0">
                  <a:solidFill>
                    <a:srgbClr val="664CA5"/>
                  </a:solidFill>
                  <a:latin typeface="Arial" panose="020B0604020202020204" pitchFamily="34" charset="0"/>
                </a:rPr>
                <a:t>0 100</a:t>
              </a:r>
              <a:r>
                <a:rPr lang="en-US" altLang="en-US" sz="2400" dirty="0">
                  <a:latin typeface="ArialMT"/>
                </a:rPr>
                <a:t>0 </a:t>
              </a:r>
              <a:r>
                <a:rPr lang="en-US" altLang="en-US" sz="2400" b="1" dirty="0">
                  <a:solidFill>
                    <a:srgbClr val="3575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 </a:t>
              </a: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 </a:t>
              </a:r>
              <a:r>
                <a:rPr lang="en-US" altLang="en-US" sz="2400" dirty="0">
                  <a:latin typeface="ArialMT"/>
                </a:rPr>
                <a:t>0000 </a:t>
              </a:r>
              <a:r>
                <a:rPr lang="en-US" altLang="en-US" sz="2400" b="1" dirty="0">
                  <a:solidFill>
                    <a:srgbClr val="0070C0"/>
                  </a:solidFill>
                  <a:latin typeface="ArialMT"/>
                </a:rPr>
                <a:t>0011 </a:t>
              </a:r>
              <a:r>
                <a:rPr lang="en-US" altLang="en-US" sz="24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 </a:t>
              </a:r>
              <a:endParaRPr lang="en-US" altLang="en-US" sz="3600" dirty="0">
                <a:solidFill>
                  <a:srgbClr val="0070C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1EABDF-D748-493A-00C6-73A0D1F39072}"/>
                </a:ext>
              </a:extLst>
            </p:cNvPr>
            <p:cNvSpPr txBox="1"/>
            <p:nvPr/>
          </p:nvSpPr>
          <p:spPr>
            <a:xfrm>
              <a:off x="2183803" y="6172864"/>
              <a:ext cx="1979407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0xe0</a:t>
              </a:r>
              <a:r>
                <a:rPr lang="en-US" sz="2400" dirty="0">
                  <a:solidFill>
                    <a:srgbClr val="7030A0"/>
                  </a:solidFill>
                </a:rPr>
                <a:t>8</a:t>
              </a:r>
              <a:r>
                <a:rPr lang="en-US" sz="2400" dirty="0">
                  <a:solidFill>
                    <a:srgbClr val="2C895B"/>
                  </a:solidFill>
                </a:rPr>
                <a:t>1</a:t>
              </a:r>
              <a:r>
                <a:rPr lang="en-US"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/>
                <a:t>0</a:t>
              </a:r>
              <a:r>
                <a:rPr lang="en-US" sz="2400" dirty="0">
                  <a:solidFill>
                    <a:srgbClr val="0070C0"/>
                  </a:solidFill>
                </a:rPr>
                <a:t>31</a:t>
              </a:r>
              <a:r>
                <a:rPr lang="en-US" sz="2400" dirty="0"/>
                <a:t> </a:t>
              </a:r>
              <a:endParaRPr lang="en-US" sz="3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64E40E-87BE-7FF0-46BA-A8B9288EC054}"/>
                </a:ext>
              </a:extLst>
            </p:cNvPr>
            <p:cNvSpPr txBox="1"/>
            <p:nvPr/>
          </p:nvSpPr>
          <p:spPr>
            <a:xfrm>
              <a:off x="1992423" y="4485378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is encoded as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6040EF-7C40-5B99-031C-A00532CDA197}"/>
                </a:ext>
              </a:extLst>
            </p:cNvPr>
            <p:cNvSpPr txBox="1"/>
            <p:nvPr/>
          </p:nvSpPr>
          <p:spPr>
            <a:xfrm>
              <a:off x="2516113" y="5623006"/>
              <a:ext cx="131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in hex is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6B8B891-894F-DF0B-FCDB-22CE13D506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455" y="2179416"/>
            <a:ext cx="10632141" cy="105617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0F2033-EFE4-512D-C8A5-3E4014F3CEF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8977" y="583081"/>
            <a:ext cx="10414045" cy="15176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that process data </a:t>
            </a:r>
            <a:r>
              <a:rPr lang="en-US" dirty="0">
                <a:solidFill>
                  <a:srgbClr val="2C895B"/>
                </a:solidFill>
              </a:rPr>
              <a:t>using two registers and a constant (in the instruction)</a:t>
            </a:r>
          </a:p>
          <a:p>
            <a:r>
              <a:rPr lang="en-US" sz="2200" dirty="0"/>
              <a:t>The general instruction format is (not all fields will be in every instruction)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opcode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Rd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destination)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Rn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 1), constant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66ACB2-B087-151D-3B84-73E06683CBE2}"/>
              </a:ext>
            </a:extLst>
          </p:cNvPr>
          <p:cNvGrpSpPr/>
          <p:nvPr/>
        </p:nvGrpSpPr>
        <p:grpSpPr>
          <a:xfrm>
            <a:off x="5320069" y="3180409"/>
            <a:ext cx="4931279" cy="3454120"/>
            <a:chOff x="5320069" y="3180409"/>
            <a:chExt cx="4931279" cy="34541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AD3600-F965-B1EA-8831-BDB274FC9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4454" y="3692809"/>
              <a:ext cx="3696894" cy="2941720"/>
            </a:xfrm>
            <a:prstGeom prst="rect">
              <a:avLst/>
            </a:prstGeom>
          </p:spPr>
        </p:pic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E176C2B7-8215-11FF-650E-3ECCBFA3428C}"/>
                </a:ext>
              </a:extLst>
            </p:cNvPr>
            <p:cNvSpPr/>
            <p:nvPr/>
          </p:nvSpPr>
          <p:spPr>
            <a:xfrm rot="5400000">
              <a:off x="5265414" y="3235064"/>
              <a:ext cx="1197536" cy="1088226"/>
            </a:xfrm>
            <a:prstGeom prst="bentUpArrow">
              <a:avLst>
                <a:gd name="adj1" fmla="val 10627"/>
                <a:gd name="adj2" fmla="val 15568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40A36FC-6CC9-935C-5020-2DD3E0F30E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F37822D3-E24A-7A1A-059C-8660811F695A}"/>
              </a:ext>
            </a:extLst>
          </p:cNvPr>
          <p:cNvSpPr/>
          <p:nvPr/>
        </p:nvSpPr>
        <p:spPr>
          <a:xfrm>
            <a:off x="4303314" y="3044203"/>
            <a:ext cx="202018" cy="3880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3BE07-67D2-5B47-3C2C-338CFFEA3542}"/>
              </a:ext>
            </a:extLst>
          </p:cNvPr>
          <p:cNvSpPr txBox="1"/>
          <p:nvPr/>
        </p:nvSpPr>
        <p:spPr>
          <a:xfrm>
            <a:off x="1408147" y="2651485"/>
            <a:ext cx="28405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537812-4533-2147-E47E-8F0AE35D00DA}"/>
              </a:ext>
            </a:extLst>
          </p:cNvPr>
          <p:cNvGrpSpPr/>
          <p:nvPr/>
        </p:nvGrpSpPr>
        <p:grpSpPr>
          <a:xfrm>
            <a:off x="9021013" y="3174705"/>
            <a:ext cx="2798734" cy="912433"/>
            <a:chOff x="9021013" y="3174705"/>
            <a:chExt cx="2798734" cy="912433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A8031271-3D3E-C5DA-81A7-B13D1CF09E6D}"/>
                </a:ext>
              </a:extLst>
            </p:cNvPr>
            <p:cNvSpPr/>
            <p:nvPr/>
          </p:nvSpPr>
          <p:spPr>
            <a:xfrm rot="16200000">
              <a:off x="10240498" y="1955220"/>
              <a:ext cx="359764" cy="2798734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650399-AF77-5302-36A2-11B4A5A33C15}"/>
                </a:ext>
              </a:extLst>
            </p:cNvPr>
            <p:cNvSpPr txBox="1"/>
            <p:nvPr/>
          </p:nvSpPr>
          <p:spPr>
            <a:xfrm>
              <a:off x="9567494" y="3440807"/>
              <a:ext cx="1864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immediate value</a:t>
              </a:r>
            </a:p>
            <a:p>
              <a:r>
                <a:rPr lang="en-US" dirty="0"/>
                <a:t>12 bits only!!!!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90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6" grpId="0"/>
      <p:bldP spid="17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E3688-E48F-E6D7-1E3A-B05B1D99F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024" y="2274068"/>
            <a:ext cx="6589501" cy="165778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1D128-32B5-D6A2-998A-E105703EE9D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5644" y="747277"/>
            <a:ext cx="11543640" cy="1468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Aarch32 provides only 8-bits for specifying an immediate constant value</a:t>
            </a:r>
          </a:p>
          <a:p>
            <a:r>
              <a:rPr lang="en-US" dirty="0"/>
              <a:t>Without "rotation" immediate values are limited to the range of positive 0-255 </a:t>
            </a:r>
          </a:p>
          <a:p>
            <a:r>
              <a:rPr lang="en-US" dirty="0"/>
              <a:t>Imm8 expands to 32 bits and does a rotate right to achieve additional constant values (YUCK)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09F5D-DA77-3AC0-8F05-EDC3040E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986586" cy="627239"/>
          </a:xfrm>
        </p:spPr>
        <p:txBody>
          <a:bodyPr/>
          <a:lstStyle/>
          <a:p>
            <a:r>
              <a:rPr lang="en-US" dirty="0"/>
              <a:t>How are I – Type Constants Encoded in the instruction?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9A0BB-8AFA-7241-2C26-E79035245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9559" y="2241679"/>
            <a:ext cx="3049725" cy="1056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C4F37-2CE3-755E-BF44-66C776366D39}"/>
              </a:ext>
            </a:extLst>
          </p:cNvPr>
          <p:cNvSpPr txBox="1"/>
          <p:nvPr/>
        </p:nvSpPr>
        <p:spPr>
          <a:xfrm>
            <a:off x="8945018" y="3241535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positions to</a:t>
            </a:r>
          </a:p>
          <a:p>
            <a:r>
              <a:rPr lang="en-US" b="1" dirty="0">
                <a:solidFill>
                  <a:srgbClr val="0070C0"/>
                </a:solidFill>
              </a:rPr>
              <a:t>rotate X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9C50C-F2C5-8EA9-5833-F7C2D7ECC79F}"/>
              </a:ext>
            </a:extLst>
          </p:cNvPr>
          <p:cNvSpPr txBox="1"/>
          <p:nvPr/>
        </p:nvSpPr>
        <p:spPr>
          <a:xfrm>
            <a:off x="10496271" y="3234808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167193-1E13-2DF8-4E8E-030ED0BD7CD7}"/>
              </a:ext>
            </a:extLst>
          </p:cNvPr>
          <p:cNvGraphicFramePr>
            <a:graphicFrameLocks noGrp="1"/>
          </p:cNvGraphicFramePr>
          <p:nvPr/>
        </p:nvGraphicFramePr>
        <p:xfrm>
          <a:off x="484447" y="4091392"/>
          <a:ext cx="112231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5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rot4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constant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dirty="0">
                          <a:solidFill>
                            <a:srgbClr val="F3753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endParaRPr lang="en-US" sz="2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 (2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00 0000 0000 0000 0000 0000 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b="1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55543D4C-8ED8-06B8-B068-EDC6EA2AD6CB}"/>
              </a:ext>
            </a:extLst>
          </p:cNvPr>
          <p:cNvGrpSpPr/>
          <p:nvPr/>
        </p:nvGrpSpPr>
        <p:grpSpPr>
          <a:xfrm>
            <a:off x="3732904" y="4148303"/>
            <a:ext cx="8864301" cy="2984017"/>
            <a:chOff x="3732904" y="4148303"/>
            <a:chExt cx="8864301" cy="2984017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1FFD5551-5F65-5CDA-B7D5-9033CB5599BC}"/>
                </a:ext>
              </a:extLst>
            </p:cNvPr>
            <p:cNvSpPr/>
            <p:nvPr/>
          </p:nvSpPr>
          <p:spPr>
            <a:xfrm rot="10800000" flipV="1">
              <a:off x="3732904" y="4148303"/>
              <a:ext cx="8864301" cy="2984017"/>
            </a:xfrm>
            <a:prstGeom prst="arc">
              <a:avLst>
                <a:gd name="adj1" fmla="val 12167303"/>
                <a:gd name="adj2" fmla="val 35157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B2D2132E-1E10-E840-61F0-D96448771DC0}"/>
                </a:ext>
              </a:extLst>
            </p:cNvPr>
            <p:cNvSpPr/>
            <p:nvPr/>
          </p:nvSpPr>
          <p:spPr>
            <a:xfrm rot="5400000">
              <a:off x="10903297" y="4369200"/>
              <a:ext cx="318522" cy="552005"/>
            </a:xfrm>
            <a:prstGeom prst="leftBrac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ED32EA-9700-4D5F-A01E-0D150B2075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9546B-AE1E-68BA-4490-980B045823BA}"/>
              </a:ext>
            </a:extLst>
          </p:cNvPr>
          <p:cNvGrpSpPr/>
          <p:nvPr/>
        </p:nvGrpSpPr>
        <p:grpSpPr>
          <a:xfrm>
            <a:off x="9448912" y="4942158"/>
            <a:ext cx="1717059" cy="821463"/>
            <a:chOff x="9448912" y="4942158"/>
            <a:chExt cx="1717059" cy="8214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8562CF-F8E2-1D05-8214-D716FC604CFB}"/>
                </a:ext>
              </a:extLst>
            </p:cNvPr>
            <p:cNvGrpSpPr/>
            <p:nvPr/>
          </p:nvGrpSpPr>
          <p:grpSpPr>
            <a:xfrm>
              <a:off x="9448912" y="4942158"/>
              <a:ext cx="1319495" cy="556308"/>
              <a:chOff x="9448912" y="4942158"/>
              <a:chExt cx="1319495" cy="556308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FE4631F-097A-88C0-5E1A-8CDE0FCB2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8659" y="5260825"/>
                <a:ext cx="285762" cy="237641"/>
              </a:xfrm>
              <a:prstGeom prst="straightConnector1">
                <a:avLst/>
              </a:prstGeom>
              <a:ln w="34925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227820E9-BCA5-A07F-A7DE-4ABDE5C852EB}"/>
                  </a:ext>
                </a:extLst>
              </p:cNvPr>
              <p:cNvSpPr/>
              <p:nvPr/>
            </p:nvSpPr>
            <p:spPr>
              <a:xfrm rot="16200000">
                <a:off x="9976082" y="4414988"/>
                <a:ext cx="265155" cy="1319495"/>
              </a:xfrm>
              <a:prstGeom prst="leftBrac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98DAB30-E6BA-61A5-339B-01F05CDB22D2}"/>
                </a:ext>
              </a:extLst>
            </p:cNvPr>
            <p:cNvSpPr/>
            <p:nvPr/>
          </p:nvSpPr>
          <p:spPr>
            <a:xfrm rot="5400000">
              <a:off x="10373646" y="4971296"/>
              <a:ext cx="265155" cy="1319495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81A1F1-4584-D1D7-F56E-8E71006FE7C9}"/>
              </a:ext>
            </a:extLst>
          </p:cNvPr>
          <p:cNvGrpSpPr/>
          <p:nvPr/>
        </p:nvGrpSpPr>
        <p:grpSpPr>
          <a:xfrm>
            <a:off x="2717729" y="6278844"/>
            <a:ext cx="8367872" cy="587830"/>
            <a:chOff x="2717729" y="6278844"/>
            <a:chExt cx="8367872" cy="5878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F02F3A-891B-68C6-5B1A-92A51F9B2B10}"/>
                </a:ext>
              </a:extLst>
            </p:cNvPr>
            <p:cNvSpPr txBox="1"/>
            <p:nvPr/>
          </p:nvSpPr>
          <p:spPr>
            <a:xfrm>
              <a:off x="8823443" y="649734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 bits rotated right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A2C63A-BD11-56B9-BF93-667C69AD79F6}"/>
                </a:ext>
              </a:extLst>
            </p:cNvPr>
            <p:cNvCxnSpPr>
              <a:cxnSpLocks/>
            </p:cNvCxnSpPr>
            <p:nvPr/>
          </p:nvCxnSpPr>
          <p:spPr>
            <a:xfrm>
              <a:off x="9395212" y="6323568"/>
              <a:ext cx="451264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121D8C-1988-DF84-76E3-093312037360}"/>
                </a:ext>
              </a:extLst>
            </p:cNvPr>
            <p:cNvSpPr txBox="1"/>
            <p:nvPr/>
          </p:nvSpPr>
          <p:spPr>
            <a:xfrm>
              <a:off x="2717729" y="6278844"/>
              <a:ext cx="544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results are interpreted as a 2's complement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4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7894357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To Registers - MOV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3352800" cy="256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mov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5843452" y="929420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1878856" y="3915017"/>
            <a:ext cx="7894357" cy="2712797"/>
            <a:chOff x="1878856" y="3915017"/>
            <a:chExt cx="7894357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7894357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mov	r0, 100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Expands an imm8 value 100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stored in the instruction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into the register r0</a:t>
              </a:r>
              <a:endParaRPr lang="en-US" dirty="0">
                <a:solidFill>
                  <a:srgbClr val="00000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100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8630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63984" y="5082000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98580" y="95609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775793" y="3655894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3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56727" y="4570569"/>
            <a:ext cx="7078545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To Registers – MVN (negate)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2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 of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0x11111111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1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813982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Add/Sub </a:t>
            </a:r>
            <a:r>
              <a:rPr lang="en-US" dirty="0"/>
              <a:t>Registers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2929053" cy="224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add	r0, r1, r2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// Adds r1 to r2 and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stores the result // in r0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962505" y="892023"/>
            <a:ext cx="4066663" cy="2430075"/>
            <a:chOff x="3690497" y="2172403"/>
            <a:chExt cx="4066663" cy="24300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3690497" y="217240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59A5FED-F399-6C41-A0DD-C76A99C3C1F1}"/>
              </a:ext>
            </a:extLst>
          </p:cNvPr>
          <p:cNvSpPr/>
          <p:nvPr/>
        </p:nvSpPr>
        <p:spPr>
          <a:xfrm>
            <a:off x="7697788" y="892023"/>
            <a:ext cx="2126437" cy="621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Arial"/>
              </a:rPr>
              <a:t>r</a:t>
            </a:r>
            <a:r>
              <a:rPr lang="en-US" sz="2800" dirty="0">
                <a:solidFill>
                  <a:srgbClr val="000000"/>
                </a:solidFill>
                <a:effectLst/>
                <a:ea typeface="Arial"/>
              </a:rPr>
              <a:t>egister r2</a:t>
            </a:r>
            <a:endParaRPr lang="en-US" sz="28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A781A-1CFD-174D-AFEB-B7143541DC39}"/>
              </a:ext>
            </a:extLst>
          </p:cNvPr>
          <p:cNvSpPr txBox="1"/>
          <p:nvPr/>
        </p:nvSpPr>
        <p:spPr>
          <a:xfrm>
            <a:off x="7151151" y="92414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4B896-221B-874F-942A-D86640C8AD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72EB6A-8C4F-5D49-9D98-9FEA6788E928}"/>
              </a:ext>
            </a:extLst>
          </p:cNvPr>
          <p:cNvGrpSpPr/>
          <p:nvPr/>
        </p:nvGrpSpPr>
        <p:grpSpPr>
          <a:xfrm>
            <a:off x="1878856" y="3892727"/>
            <a:ext cx="8157242" cy="2735087"/>
            <a:chOff x="1878856" y="3892727"/>
            <a:chExt cx="8157242" cy="27350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8157242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sub	r0, r1, 100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// Perform r1 – 100 and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stores the result in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r0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444FC4-0E87-D944-81B4-A83E1C2FB557}"/>
                </a:ext>
              </a:extLst>
            </p:cNvPr>
            <p:cNvGrpSpPr/>
            <p:nvPr/>
          </p:nvGrpSpPr>
          <p:grpSpPr>
            <a:xfrm>
              <a:off x="5055610" y="4003953"/>
              <a:ext cx="4066663" cy="2430075"/>
              <a:chOff x="3690497" y="2172403"/>
              <a:chExt cx="4066663" cy="243007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A7B186-FFB1-3B4B-B48D-0AB615DF4B10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" name="Down Arrow 20">
                <a:extLst>
                  <a:ext uri="{FF2B5EF4-FFF2-40B4-BE49-F238E27FC236}">
                    <a16:creationId xmlns:a16="http://schemas.microsoft.com/office/drawing/2014/main" id="{EDD7F647-C7BE-6F4E-974D-BA0F721A3831}"/>
                  </a:ext>
                </a:extLst>
              </p:cNvPr>
              <p:cNvSpPr/>
              <p:nvPr/>
            </p:nvSpPr>
            <p:spPr>
              <a:xfrm>
                <a:off x="5758206" y="3033461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3C9888-E1E9-5949-A20D-281DA5A4FD47}"/>
                  </a:ext>
                </a:extLst>
              </p:cNvPr>
              <p:cNvSpPr/>
              <p:nvPr/>
            </p:nvSpPr>
            <p:spPr>
              <a:xfrm>
                <a:off x="3690497" y="2172403"/>
                <a:ext cx="2126437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Arial"/>
                  </a:rPr>
                  <a:t>egister r1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908A51-1861-5A4C-BBA7-3B6645067F26}"/>
                </a:ext>
              </a:extLst>
            </p:cNvPr>
            <p:cNvSpPr/>
            <p:nvPr/>
          </p:nvSpPr>
          <p:spPr>
            <a:xfrm>
              <a:off x="7763761" y="400395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100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9FCDF5-B240-B647-B69D-357C1E8E9B2A}"/>
                </a:ext>
              </a:extLst>
            </p:cNvPr>
            <p:cNvSpPr txBox="1"/>
            <p:nvPr/>
          </p:nvSpPr>
          <p:spPr>
            <a:xfrm>
              <a:off x="7272953" y="3892727"/>
              <a:ext cx="356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tx2"/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2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D33734-3449-8E48-AE43-48115E63D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5041" y="1775915"/>
            <a:ext cx="5679206" cy="3197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5D4F6-4B2C-384C-97B5-0C1268DB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382"/>
            <a:ext cx="12100562" cy="484323"/>
          </a:xfrm>
        </p:spPr>
        <p:txBody>
          <a:bodyPr/>
          <a:lstStyle/>
          <a:p>
            <a:r>
              <a:rPr lang="en-US" sz="2800" dirty="0"/>
              <a:t>Memory Triangle: Hardware Cost/Performance/Capacity Tiers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7535D-4429-7641-9F27-C006275B8D1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2281" y="5202939"/>
            <a:ext cx="6085740" cy="4843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Clock cycle =~ time to access; larger is </a:t>
            </a:r>
            <a:r>
              <a:rPr lang="en-US" sz="2200" dirty="0">
                <a:solidFill>
                  <a:srgbClr val="0070C0"/>
                </a:solidFill>
              </a:rPr>
              <a:t>slower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8F7DC-43E2-DE44-93D5-165D68E8C0EA}"/>
              </a:ext>
            </a:extLst>
          </p:cNvPr>
          <p:cNvSpPr txBox="1"/>
          <p:nvPr/>
        </p:nvSpPr>
        <p:spPr>
          <a:xfrm>
            <a:off x="589914" y="6506909"/>
            <a:ext cx="2670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Dive Into Systems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021E7-5C98-7C43-8D81-71ABD8EE3BC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07098C-1036-393C-C257-5228F0362AE9}"/>
              </a:ext>
            </a:extLst>
          </p:cNvPr>
          <p:cNvGrpSpPr/>
          <p:nvPr/>
        </p:nvGrpSpPr>
        <p:grpSpPr>
          <a:xfrm>
            <a:off x="7603876" y="3545781"/>
            <a:ext cx="3385998" cy="674916"/>
            <a:chOff x="7631672" y="2560925"/>
            <a:chExt cx="3385998" cy="6749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4B3F70-AC32-235E-DED3-4FBA13447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8345396" y="2560925"/>
              <a:ext cx="2672274" cy="6205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FA50C4-1EBE-B1BF-A726-26526FBF1F08}"/>
                </a:ext>
              </a:extLst>
            </p:cNvPr>
            <p:cNvSpPr txBox="1"/>
            <p:nvPr/>
          </p:nvSpPr>
          <p:spPr>
            <a:xfrm>
              <a:off x="7631672" y="2589510"/>
              <a:ext cx="78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DIMM memory Module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1034CB-5FE2-2C56-FD1F-6020FEF77724}"/>
              </a:ext>
            </a:extLst>
          </p:cNvPr>
          <p:cNvGrpSpPr/>
          <p:nvPr/>
        </p:nvGrpSpPr>
        <p:grpSpPr>
          <a:xfrm>
            <a:off x="8709410" y="2013324"/>
            <a:ext cx="2793943" cy="3039745"/>
            <a:chOff x="8737206" y="1028468"/>
            <a:chExt cx="2793943" cy="3039745"/>
          </a:xfrm>
        </p:grpSpPr>
        <p:pic>
          <p:nvPicPr>
            <p:cNvPr id="1026" name="Picture 2" descr="980 PRO PCIe 4.0 NVMe SSD 1TB Memory &amp; Storage - MZ-V8P1T0B/AM | Samsung US">
              <a:extLst>
                <a:ext uri="{FF2B5EF4-FFF2-40B4-BE49-F238E27FC236}">
                  <a16:creationId xmlns:a16="http://schemas.microsoft.com/office/drawing/2014/main" id="{9F1ED529-3157-3380-8CC1-F37E83379B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37206" y="3396742"/>
              <a:ext cx="1810332" cy="50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1A007B6-D4CF-D5BB-D12B-7902BACA1D00}"/>
                </a:ext>
              </a:extLst>
            </p:cNvPr>
            <p:cNvSpPr/>
            <p:nvPr/>
          </p:nvSpPr>
          <p:spPr>
            <a:xfrm>
              <a:off x="10808380" y="1028468"/>
              <a:ext cx="690219" cy="4572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BA22D85-FB16-D9F6-A5C7-9B84DC3D2146}"/>
                </a:ext>
              </a:extLst>
            </p:cNvPr>
            <p:cNvSpPr/>
            <p:nvPr/>
          </p:nvSpPr>
          <p:spPr>
            <a:xfrm rot="16200000" flipV="1">
              <a:off x="10207805" y="2361272"/>
              <a:ext cx="2600967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7DF6F7A-A9B3-13B4-108E-F1ACD9F6E3A9}"/>
                </a:ext>
              </a:extLst>
            </p:cNvPr>
            <p:cNvSpPr/>
            <p:nvPr/>
          </p:nvSpPr>
          <p:spPr>
            <a:xfrm flipV="1">
              <a:off x="10448083" y="3618097"/>
              <a:ext cx="1083066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4BFC59-B0A2-7549-710C-6792D7B19AF3}"/>
                </a:ext>
              </a:extLst>
            </p:cNvPr>
            <p:cNvSpPr txBox="1"/>
            <p:nvPr/>
          </p:nvSpPr>
          <p:spPr>
            <a:xfrm>
              <a:off x="10547538" y="369888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PCI-E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9C9D9-4798-1E27-C7D1-444850ED02A9}"/>
              </a:ext>
            </a:extLst>
          </p:cNvPr>
          <p:cNvGrpSpPr/>
          <p:nvPr/>
        </p:nvGrpSpPr>
        <p:grpSpPr>
          <a:xfrm>
            <a:off x="7514225" y="1611946"/>
            <a:ext cx="3299795" cy="1971630"/>
            <a:chOff x="7542021" y="627090"/>
            <a:chExt cx="3299795" cy="1971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02A87E-0CF5-813E-932E-108666200982}"/>
                </a:ext>
              </a:extLst>
            </p:cNvPr>
            <p:cNvSpPr txBox="1"/>
            <p:nvPr/>
          </p:nvSpPr>
          <p:spPr>
            <a:xfrm>
              <a:off x="7565391" y="627090"/>
              <a:ext cx="3276425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CD94E7-6E77-80BB-8DAC-93ADB4A92D0F}"/>
                </a:ext>
              </a:extLst>
            </p:cNvPr>
            <p:cNvSpPr txBox="1"/>
            <p:nvPr/>
          </p:nvSpPr>
          <p:spPr>
            <a:xfrm>
              <a:off x="9005933" y="722592"/>
              <a:ext cx="109517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ALU &amp; Logic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139BFE-FDA9-392D-E549-3CFCE0F20280}"/>
                </a:ext>
              </a:extLst>
            </p:cNvPr>
            <p:cNvSpPr/>
            <p:nvPr/>
          </p:nvSpPr>
          <p:spPr>
            <a:xfrm rot="5400000">
              <a:off x="9119012" y="2347819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89BDB6-F0EC-B46A-3248-026C22DEA101}"/>
                </a:ext>
              </a:extLst>
            </p:cNvPr>
            <p:cNvSpPr txBox="1"/>
            <p:nvPr/>
          </p:nvSpPr>
          <p:spPr>
            <a:xfrm>
              <a:off x="8189620" y="222938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D68056-469A-4E57-8A0C-46A4BB503B00}"/>
                </a:ext>
              </a:extLst>
            </p:cNvPr>
            <p:cNvSpPr txBox="1"/>
            <p:nvPr/>
          </p:nvSpPr>
          <p:spPr>
            <a:xfrm>
              <a:off x="9903616" y="222017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C8C676-1BB7-7F6E-D6E3-AECADC0DC615}"/>
                </a:ext>
              </a:extLst>
            </p:cNvPr>
            <p:cNvSpPr/>
            <p:nvPr/>
          </p:nvSpPr>
          <p:spPr>
            <a:xfrm rot="5400000">
              <a:off x="9020268" y="2358447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5A9E69-8253-E83A-DA67-0FC8DC0D3246}"/>
                </a:ext>
              </a:extLst>
            </p:cNvPr>
            <p:cNvSpPr/>
            <p:nvPr/>
          </p:nvSpPr>
          <p:spPr>
            <a:xfrm rot="5400000">
              <a:off x="9703103" y="2355791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3F97ED-A5CE-57AC-7149-34697992F44A}"/>
                </a:ext>
              </a:extLst>
            </p:cNvPr>
            <p:cNvSpPr/>
            <p:nvPr/>
          </p:nvSpPr>
          <p:spPr>
            <a:xfrm rot="5400000">
              <a:off x="9604359" y="2366419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E7A48F-1810-39A8-CD85-D1EBDA05E815}"/>
                </a:ext>
              </a:extLst>
            </p:cNvPr>
            <p:cNvSpPr txBox="1"/>
            <p:nvPr/>
          </p:nvSpPr>
          <p:spPr>
            <a:xfrm>
              <a:off x="7625817" y="842498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Registers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CD9093-53AC-F028-CE65-B770D9F269AD}"/>
                </a:ext>
              </a:extLst>
            </p:cNvPr>
            <p:cNvSpPr txBox="1"/>
            <p:nvPr/>
          </p:nvSpPr>
          <p:spPr>
            <a:xfrm>
              <a:off x="8913794" y="1801006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Caches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DF30E7-9571-47DA-F9AF-449EF5C6951E}"/>
                </a:ext>
              </a:extLst>
            </p:cNvPr>
            <p:cNvSpPr/>
            <p:nvPr/>
          </p:nvSpPr>
          <p:spPr>
            <a:xfrm rot="5400000">
              <a:off x="9057544" y="1563885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61CE96-CF42-8C27-B0F7-20AA51825FBC}"/>
                </a:ext>
              </a:extLst>
            </p:cNvPr>
            <p:cNvSpPr txBox="1"/>
            <p:nvPr/>
          </p:nvSpPr>
          <p:spPr>
            <a:xfrm>
              <a:off x="8181584" y="146583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2A017B-3260-4EF9-F265-32C9B55CB937}"/>
                </a:ext>
              </a:extLst>
            </p:cNvPr>
            <p:cNvSpPr txBox="1"/>
            <p:nvPr/>
          </p:nvSpPr>
          <p:spPr>
            <a:xfrm>
              <a:off x="9868661" y="146724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0ACBF0-061B-195D-AF54-418A2E717555}"/>
                </a:ext>
              </a:extLst>
            </p:cNvPr>
            <p:cNvSpPr/>
            <p:nvPr/>
          </p:nvSpPr>
          <p:spPr>
            <a:xfrm rot="5400000">
              <a:off x="8958800" y="1574513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BF03BF-7629-E653-3082-D320E5146A8F}"/>
                </a:ext>
              </a:extLst>
            </p:cNvPr>
            <p:cNvSpPr/>
            <p:nvPr/>
          </p:nvSpPr>
          <p:spPr>
            <a:xfrm rot="5400000">
              <a:off x="9641635" y="1571857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2350737-513C-725C-7D08-7E71A7DA7CEE}"/>
                </a:ext>
              </a:extLst>
            </p:cNvPr>
            <p:cNvSpPr/>
            <p:nvPr/>
          </p:nvSpPr>
          <p:spPr>
            <a:xfrm rot="5400000">
              <a:off x="9542891" y="1582485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B370B4-E432-1AFF-689C-320083E41EC8}"/>
                </a:ext>
              </a:extLst>
            </p:cNvPr>
            <p:cNvSpPr txBox="1"/>
            <p:nvPr/>
          </p:nvSpPr>
          <p:spPr>
            <a:xfrm>
              <a:off x="7542021" y="194419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CPU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60031B1-B625-E88A-8C7B-6AB1DBED73C9}"/>
              </a:ext>
            </a:extLst>
          </p:cNvPr>
          <p:cNvSpPr txBox="1"/>
          <p:nvPr/>
        </p:nvSpPr>
        <p:spPr>
          <a:xfrm>
            <a:off x="5858685" y="4422251"/>
            <a:ext cx="15119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~300 K Cycles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55ABCC-678D-174A-71BA-B5B8038CEAE5}"/>
              </a:ext>
            </a:extLst>
          </p:cNvPr>
          <p:cNvSpPr txBox="1"/>
          <p:nvPr/>
        </p:nvSpPr>
        <p:spPr>
          <a:xfrm>
            <a:off x="18111" y="1211830"/>
            <a:ext cx="28207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Goal: keep most Data Accesses high in the Triangle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Smallest Capacity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Highest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Highest cost/capacity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Largest Capacity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Slowest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Lowest Cost $/capacity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EC4969E-0F38-F52C-BCCE-AF542D5B9228}"/>
              </a:ext>
            </a:extLst>
          </p:cNvPr>
          <p:cNvSpPr txBox="1">
            <a:spLocks/>
          </p:cNvSpPr>
          <p:nvPr/>
        </p:nvSpPr>
        <p:spPr>
          <a:xfrm>
            <a:off x="3052550" y="750365"/>
            <a:ext cx="3213860" cy="9374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Assume 1 clock cycle per machine instruction</a:t>
            </a:r>
          </a:p>
        </p:txBody>
      </p:sp>
      <p:sp>
        <p:nvSpPr>
          <p:cNvPr id="7" name="Up-Down Arrow 6">
            <a:extLst>
              <a:ext uri="{FF2B5EF4-FFF2-40B4-BE49-F238E27FC236}">
                <a16:creationId xmlns:a16="http://schemas.microsoft.com/office/drawing/2014/main" id="{E41987A7-F922-C04D-9711-BC098C5D383B}"/>
              </a:ext>
            </a:extLst>
          </p:cNvPr>
          <p:cNvSpPr/>
          <p:nvPr/>
        </p:nvSpPr>
        <p:spPr>
          <a:xfrm>
            <a:off x="1111442" y="2980166"/>
            <a:ext cx="317043" cy="115553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91402AC-B357-2484-1ED1-0CC6F8C6AD45}"/>
              </a:ext>
            </a:extLst>
          </p:cNvPr>
          <p:cNvSpPr txBox="1">
            <a:spLocks/>
          </p:cNvSpPr>
          <p:nvPr/>
        </p:nvSpPr>
        <p:spPr>
          <a:xfrm>
            <a:off x="1326948" y="5913232"/>
            <a:ext cx="9990353" cy="484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Design Tradeoff: Based on workload considering cost and performance targets</a:t>
            </a:r>
            <a:endParaRPr lang="en-US" sz="2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51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5465109" y="4944371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add/sub/</a:t>
            </a:r>
            <a:r>
              <a:rPr lang="en-US" dirty="0" err="1"/>
              <a:t>rsub</a:t>
            </a:r>
            <a:r>
              <a:rPr lang="en-US" dirty="0"/>
              <a:t>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1611" y="2191049"/>
            <a:ext cx="6867630" cy="261255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constant - Rn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Rm - Rn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8ECE0E8-3048-3147-9830-F1E45384EB1F}"/>
              </a:ext>
            </a:extLst>
          </p:cNvPr>
          <p:cNvSpPr/>
          <p:nvPr/>
        </p:nvSpPr>
        <p:spPr bwMode="auto">
          <a:xfrm>
            <a:off x="137698" y="5187690"/>
            <a:ext cx="5185962" cy="10451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IN" sz="2000" dirty="0">
                <a:latin typeface="Consolas" panose="020B0609020204030204" pitchFamily="49" charset="0"/>
                <a:cs typeface="Consolas" panose="020B0609020204030204" pitchFamily="49" charset="0"/>
              </a:rPr>
              <a:t>mov   r5, 5       </a:t>
            </a:r>
            <a:r>
              <a:rPr lang="en-IN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r5 = 5</a:t>
            </a:r>
          </a:p>
          <a:p>
            <a:pPr algn="just"/>
            <a:r>
              <a:rPr lang="en-IN" sz="2000" dirty="0">
                <a:latin typeface="Consolas" panose="020B0609020204030204" pitchFamily="49" charset="0"/>
                <a:cs typeface="Consolas" panose="020B0609020204030204" pitchFamily="49" charset="0"/>
              </a:rPr>
              <a:t>mov   r7, 7       </a:t>
            </a:r>
            <a:r>
              <a:rPr lang="en-IN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r7 = 7</a:t>
            </a:r>
          </a:p>
          <a:p>
            <a:pPr algn="just"/>
            <a:r>
              <a:rPr lang="pt-B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   r7, r7, r5  </a:t>
            </a:r>
            <a:r>
              <a:rPr lang="pt-BR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r7 = 12 r5 = 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rsub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rsub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58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0" grpId="0" animBg="1"/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B3F6-9EED-2247-B534-40D364C9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82" y="-25998"/>
            <a:ext cx="10515600" cy="715294"/>
          </a:xfrm>
        </p:spPr>
        <p:txBody>
          <a:bodyPr/>
          <a:lstStyle/>
          <a:p>
            <a:r>
              <a:rPr lang="en-US" dirty="0"/>
              <a:t>Writing a Sequence of Add &amp; Subtract Instructions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6D1DA-05BA-B049-A6A9-81AAF8DE098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3367" y="795347"/>
            <a:ext cx="5256696" cy="38142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You need to perform the following sequence of integer adds/subtracts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宋体" charset="0"/>
                <a:cs typeface="宋体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b + c + d - e;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Since ARM uses a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three-operand instruction</a:t>
            </a:r>
            <a:r>
              <a:rPr lang="en-US" sz="2000" dirty="0">
                <a:ea typeface="宋体" charset="0"/>
                <a:cs typeface="宋体" charset="0"/>
              </a:rPr>
              <a:t> set,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you can only operate on </a:t>
            </a:r>
            <a:r>
              <a:rPr lang="en-US" sz="2000" dirty="0">
                <a:solidFill>
                  <a:srgbClr val="C00000"/>
                </a:solidFill>
                <a:ea typeface="宋体" charset="0"/>
                <a:cs typeface="宋体" charset="0"/>
              </a:rPr>
              <a:t>two operands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at a time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So, you need to use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one register as an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accumulator</a:t>
            </a:r>
            <a:r>
              <a:rPr lang="en-US" sz="2000" dirty="0">
                <a:ea typeface="宋体" charset="0"/>
                <a:cs typeface="宋体" charset="0"/>
              </a:rPr>
              <a:t> and create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 sequence of add instructions</a:t>
            </a:r>
            <a:r>
              <a:rPr lang="en-US" sz="2000" dirty="0">
                <a:ea typeface="宋体" charset="0"/>
                <a:cs typeface="宋体" charset="0"/>
              </a:rPr>
              <a:t> to build up the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39482-2110-BF4D-9345-114C7A89C4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69182" y="689296"/>
            <a:ext cx="4521200" cy="2578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 = b  + c  + d  - 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 + r3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((r1 + r2) + r3)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+ r3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– 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4F7DA-BC11-314B-9FF1-8F73D31952AA}"/>
              </a:ext>
            </a:extLst>
          </p:cNvPr>
          <p:cNvSpPr txBox="1"/>
          <p:nvPr/>
        </p:nvSpPr>
        <p:spPr>
          <a:xfrm>
            <a:off x="1613957" y="4715643"/>
            <a:ext cx="307895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75579D43-FB7D-D640-9EAF-726F00A8149F}"/>
              </a:ext>
            </a:extLst>
          </p:cNvPr>
          <p:cNvSpPr txBox="1">
            <a:spLocks/>
          </p:cNvSpPr>
          <p:nvPr/>
        </p:nvSpPr>
        <p:spPr>
          <a:xfrm>
            <a:off x="7281091" y="4867013"/>
            <a:ext cx="3021858" cy="918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  <a:endParaRPr lang="en-US" sz="1200" dirty="0">
              <a:latin typeface="Consolas" panose="020B0609020204030204" pitchFamily="49" charset="0"/>
              <a:ea typeface="宋体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DCF37-A5D0-DD42-8D80-5037AC1024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B4D9DE9-1E96-8508-EFDB-91A7C80CDBA6}"/>
              </a:ext>
            </a:extLst>
          </p:cNvPr>
          <p:cNvSpPr txBox="1">
            <a:spLocks/>
          </p:cNvSpPr>
          <p:nvPr/>
        </p:nvSpPr>
        <p:spPr>
          <a:xfrm>
            <a:off x="6569182" y="3314803"/>
            <a:ext cx="4521200" cy="1250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r3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r4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000528F-62B3-12D8-1837-110A1AE065E6}"/>
              </a:ext>
            </a:extLst>
          </p:cNvPr>
          <p:cNvSpPr txBox="1">
            <a:spLocks/>
          </p:cNvSpPr>
          <p:nvPr/>
        </p:nvSpPr>
        <p:spPr>
          <a:xfrm>
            <a:off x="7270931" y="5884797"/>
            <a:ext cx="3078956" cy="808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5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9" grpId="0" animBg="1"/>
      <p:bldP spid="25" grpId="0" animBg="1"/>
      <p:bldP spid="7" grpId="0"/>
      <p:bldP spid="8" grpId="0" uiExpand="1" build="p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Overview: Line Layout in an Arm Assembly Source File - 1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3422" y="2367281"/>
            <a:ext cx="11736497" cy="418796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Assembly language source text files are </a:t>
            </a:r>
            <a:r>
              <a:rPr lang="en-US" sz="2400" b="1" dirty="0">
                <a:solidFill>
                  <a:srgbClr val="0070C0"/>
                </a:solidFill>
              </a:rPr>
              <a:t>line oriented</a:t>
            </a:r>
            <a:r>
              <a:rPr lang="en-US" sz="24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400" b="1" dirty="0">
                <a:solidFill>
                  <a:srgbClr val="2C895B"/>
                </a:solidFill>
              </a:rPr>
              <a:t>Each line represents </a:t>
            </a:r>
            <a:r>
              <a:rPr lang="en-US" sz="2400" dirty="0">
                <a:solidFill>
                  <a:schemeClr val="tx2"/>
                </a:solidFill>
              </a:rPr>
              <a:t>a </a:t>
            </a:r>
            <a:r>
              <a:rPr lang="en-US" sz="2400" b="1" dirty="0">
                <a:solidFill>
                  <a:srgbClr val="C00000"/>
                </a:solidFill>
              </a:rPr>
              <a:t>starting address in memory </a:t>
            </a:r>
            <a:r>
              <a:rPr lang="en-US" sz="2400" dirty="0">
                <a:solidFill>
                  <a:schemeClr val="tx2"/>
                </a:solidFill>
              </a:rPr>
              <a:t>and does </a:t>
            </a:r>
            <a:r>
              <a:rPr lang="en-US" sz="2400" b="1" dirty="0">
                <a:solidFill>
                  <a:srgbClr val="0070C0"/>
                </a:solidFill>
              </a:rPr>
              <a:t>one</a:t>
            </a:r>
            <a:r>
              <a:rPr lang="en-US" sz="2400" dirty="0">
                <a:solidFill>
                  <a:srgbClr val="0070C0"/>
                </a:solidFill>
              </a:rPr>
              <a:t> of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Specifies the </a:t>
            </a:r>
            <a:r>
              <a:rPr lang="en-US" sz="2400" dirty="0">
                <a:solidFill>
                  <a:srgbClr val="2C895B"/>
                </a:solidFill>
              </a:rPr>
              <a:t>contents of memory for a </a:t>
            </a:r>
            <a:r>
              <a:rPr lang="en-US" sz="2400" dirty="0">
                <a:solidFill>
                  <a:srgbClr val="C00000"/>
                </a:solidFill>
              </a:rPr>
              <a:t>variable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Specifies the </a:t>
            </a:r>
            <a:r>
              <a:rPr lang="en-US" sz="2400" dirty="0">
                <a:solidFill>
                  <a:srgbClr val="2C895B"/>
                </a:solidFill>
              </a:rPr>
              <a:t>contents of memory for an </a:t>
            </a:r>
            <a:r>
              <a:rPr lang="en-US" sz="2400" dirty="0">
                <a:solidFill>
                  <a:srgbClr val="C00000"/>
                </a:solidFill>
              </a:rPr>
              <a:t>instruction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Assembler directives </a:t>
            </a:r>
            <a:r>
              <a:rPr lang="en-US" sz="24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4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400" dirty="0">
                <a:solidFill>
                  <a:srgbClr val="F37440"/>
                </a:solidFill>
              </a:rPr>
              <a:t>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that </a:t>
            </a:r>
            <a:r>
              <a:rPr lang="en-US" sz="24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Each line </a:t>
            </a:r>
            <a:r>
              <a:rPr lang="en-US" sz="2400" dirty="0"/>
              <a:t>is </a:t>
            </a:r>
            <a:r>
              <a:rPr lang="en-US" sz="2400" b="1" dirty="0">
                <a:solidFill>
                  <a:schemeClr val="accent5"/>
                </a:solidFill>
              </a:rPr>
              <a:t>organized </a:t>
            </a:r>
            <a:r>
              <a:rPr lang="en-US" sz="2400" b="1" dirty="0"/>
              <a:t>into</a:t>
            </a:r>
            <a:r>
              <a:rPr lang="en-US" sz="2400" b="1" dirty="0">
                <a:solidFill>
                  <a:schemeClr val="accent5"/>
                </a:solidFill>
              </a:rPr>
              <a:t> up to four </a:t>
            </a:r>
            <a:r>
              <a:rPr lang="en-US" sz="2400" b="1" u="sng" dirty="0">
                <a:solidFill>
                  <a:schemeClr val="accent5"/>
                </a:solidFill>
              </a:rPr>
              <a:t>columns</a:t>
            </a:r>
            <a:r>
              <a:rPr lang="en-US" sz="24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Not every column is used </a:t>
            </a:r>
            <a:r>
              <a:rPr lang="en-US" sz="2400" dirty="0"/>
              <a:t>on each line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Not every line </a:t>
            </a:r>
            <a:r>
              <a:rPr lang="en-US" sz="2400" dirty="0"/>
              <a:t>will result in </a:t>
            </a:r>
            <a:r>
              <a:rPr lang="en-US" sz="24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7399783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023818" y="1537756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337348" y="1551498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262416" y="1535710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8627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Overview: Line Layout in an Arm Assembly Source File - 2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98347" y="3189538"/>
            <a:ext cx="10308270" cy="33726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sz="2200" b="1" dirty="0">
                <a:solidFill>
                  <a:srgbClr val="00B050"/>
                </a:solidFill>
              </a:rPr>
              <a:t>Labels</a:t>
            </a:r>
            <a:r>
              <a:rPr lang="en-US" sz="2200" dirty="0"/>
              <a:t> (optional); starts in column 1</a:t>
            </a:r>
          </a:p>
          <a:p>
            <a:pPr lvl="1"/>
            <a:r>
              <a:rPr lang="en-US" sz="2200" b="1" dirty="0">
                <a:solidFill>
                  <a:srgbClr val="C00000"/>
                </a:solidFill>
              </a:rPr>
              <a:t>Only used </a:t>
            </a:r>
            <a:r>
              <a:rPr lang="en-US" sz="2200" dirty="0"/>
              <a:t>when you need to </a:t>
            </a:r>
            <a:r>
              <a:rPr lang="en-US" sz="2200" dirty="0">
                <a:solidFill>
                  <a:srgbClr val="0070C0"/>
                </a:solidFill>
              </a:rPr>
              <a:t>associate</a:t>
            </a:r>
            <a:r>
              <a:rPr lang="en-US" sz="2200" dirty="0"/>
              <a:t> a </a:t>
            </a:r>
            <a:r>
              <a:rPr lang="en-US" sz="2200" dirty="0">
                <a:solidFill>
                  <a:srgbClr val="2C895B"/>
                </a:solidFill>
              </a:rPr>
              <a:t>name</a:t>
            </a:r>
            <a:r>
              <a:rPr lang="en-US" sz="2200" dirty="0"/>
              <a:t> to a </a:t>
            </a:r>
            <a:r>
              <a:rPr lang="en-US" sz="2200" dirty="0">
                <a:solidFill>
                  <a:srgbClr val="0070C0"/>
                </a:solidFill>
              </a:rPr>
              <a:t>starting location in memory; </a:t>
            </a:r>
            <a:r>
              <a:rPr lang="en-US" sz="2200" dirty="0">
                <a:solidFill>
                  <a:schemeClr val="tx2"/>
                </a:solidFill>
              </a:rPr>
              <a:t>You can then </a:t>
            </a:r>
            <a:r>
              <a:rPr lang="en-US" sz="2200" dirty="0">
                <a:solidFill>
                  <a:srgbClr val="2C895B"/>
                </a:solidFill>
              </a:rPr>
              <a:t>refer to the address </a:t>
            </a:r>
            <a:r>
              <a:rPr lang="en-US" sz="2200" b="1" dirty="0">
                <a:solidFill>
                  <a:srgbClr val="C00000"/>
                </a:solidFill>
              </a:rPr>
              <a:t>by name </a:t>
            </a:r>
            <a:r>
              <a:rPr lang="en-US" sz="2200" dirty="0">
                <a:solidFill>
                  <a:schemeClr val="tx2"/>
                </a:solidFill>
              </a:rPr>
              <a:t>in an </a:t>
            </a:r>
            <a:r>
              <a:rPr lang="en-US" sz="2200" dirty="0">
                <a:solidFill>
                  <a:srgbClr val="C00000"/>
                </a:solidFill>
              </a:rPr>
              <a:t>instruction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200" b="1" dirty="0">
                <a:solidFill>
                  <a:srgbClr val="7030A0"/>
                </a:solidFill>
              </a:rPr>
              <a:t>Operation type 1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b="1" dirty="0"/>
              <a:t>assembler directives </a:t>
            </a:r>
            <a:r>
              <a:rPr lang="en-US" sz="2200" dirty="0"/>
              <a:t>(all start with a period e.g.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.word </a:t>
            </a:r>
            <a:r>
              <a:rPr lang="en-US" sz="2200" dirty="0"/>
              <a:t>)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200" b="1" dirty="0">
                <a:solidFill>
                  <a:srgbClr val="7030A0"/>
                </a:solidFill>
              </a:rPr>
              <a:t>Operation Type 2</a:t>
            </a:r>
            <a:r>
              <a:rPr lang="en-US" sz="2200" dirty="0">
                <a:solidFill>
                  <a:srgbClr val="0070C0"/>
                </a:solidFill>
              </a:rPr>
              <a:t>: assembly language </a:t>
            </a:r>
            <a:r>
              <a:rPr lang="en-US" sz="2200" b="1" dirty="0"/>
              <a:t>instructions</a:t>
            </a:r>
            <a:endParaRPr lang="en-US" sz="2200" dirty="0"/>
          </a:p>
          <a:p>
            <a:pPr marL="354012" indent="-342900">
              <a:buFont typeface="+mj-lt"/>
              <a:buAutoNum type="arabicPeriod"/>
            </a:pPr>
            <a:r>
              <a:rPr lang="en-US" sz="2200" b="1" dirty="0">
                <a:solidFill>
                  <a:srgbClr val="F37440"/>
                </a:solidFill>
              </a:rPr>
              <a:t>Zero or more operands </a:t>
            </a:r>
            <a:r>
              <a:rPr lang="en-US" sz="2200" dirty="0"/>
              <a:t>as required by the instruction or assembler directive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200" dirty="0">
                <a:solidFill>
                  <a:schemeClr val="accent1"/>
                </a:solidFill>
              </a:rPr>
              <a:t>Comments</a:t>
            </a:r>
            <a:r>
              <a:rPr lang="en-US" sz="2200" dirty="0"/>
              <a:t> C and C++ style; also @ in the place of a C++ comment 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E07DF-1A56-7B45-8E2C-5BF195ADFD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CDB807-C924-3049-99D9-CE09DE2EBF7F}"/>
              </a:ext>
            </a:extLst>
          </p:cNvPr>
          <p:cNvSpPr/>
          <p:nvPr/>
        </p:nvSpPr>
        <p:spPr bwMode="auto">
          <a:xfrm>
            <a:off x="941865" y="539793"/>
            <a:ext cx="10663190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assembler directive below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  .word 5			   /* define a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5;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instruction below */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add	   r1   r2, r3	    // add the values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5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016" y="3557938"/>
            <a:ext cx="11475762" cy="293288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</a:rPr>
              <a:t>Remember, a </a:t>
            </a:r>
            <a:r>
              <a:rPr lang="en-US" sz="2200" dirty="0">
                <a:solidFill>
                  <a:srgbClr val="2C895B"/>
                </a:solidFill>
              </a:rPr>
              <a:t>Label</a:t>
            </a:r>
            <a:r>
              <a:rPr lang="en-US" sz="2200" dirty="0">
                <a:solidFill>
                  <a:srgbClr val="0070C0"/>
                </a:solidFill>
              </a:rPr>
              <a:t> associates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2"/>
                </a:solidFill>
              </a:rPr>
              <a:t>a</a:t>
            </a:r>
            <a:r>
              <a:rPr lang="en-US" sz="2200" dirty="0">
                <a:solidFill>
                  <a:srgbClr val="2C895B"/>
                </a:solidFill>
              </a:rPr>
              <a:t> name </a:t>
            </a:r>
            <a:r>
              <a:rPr lang="en-US" sz="2200" dirty="0">
                <a:solidFill>
                  <a:schemeClr val="tx2"/>
                </a:solidFill>
              </a:rPr>
              <a:t>with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200" dirty="0"/>
              <a:t>Used with a </a:t>
            </a:r>
            <a:r>
              <a:rPr lang="en-US" sz="2200" dirty="0">
                <a:solidFill>
                  <a:srgbClr val="C00000"/>
                </a:solidFill>
              </a:rPr>
              <a:t>Function name </a:t>
            </a:r>
            <a:r>
              <a:rPr lang="en-US" sz="2200" dirty="0"/>
              <a:t>(label) </a:t>
            </a:r>
            <a:r>
              <a:rPr lang="en-US" sz="2200" dirty="0">
                <a:solidFill>
                  <a:srgbClr val="2C895B"/>
                </a:solidFill>
              </a:rPr>
              <a:t>or</a:t>
            </a:r>
            <a:r>
              <a:rPr lang="en-US" sz="2200" dirty="0"/>
              <a:t> for </a:t>
            </a:r>
            <a:r>
              <a:rPr lang="en-US" sz="2200" dirty="0">
                <a:solidFill>
                  <a:srgbClr val="C00000"/>
                </a:solidFill>
              </a:rPr>
              <a:t>static variables </a:t>
            </a:r>
            <a:r>
              <a:rPr lang="en-US" sz="22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B050"/>
                </a:solidFill>
              </a:rPr>
              <a:t>Local Label: </a:t>
            </a:r>
            <a:r>
              <a:rPr lang="en-US" sz="2200" dirty="0"/>
              <a:t>Name starts with </a:t>
            </a:r>
            <a:r>
              <a:rPr 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2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rgbClr val="C00000"/>
                </a:solidFill>
              </a:rPr>
              <a:t>Targets for </a:t>
            </a:r>
            <a:r>
              <a:rPr lang="en-US" sz="2200" dirty="0">
                <a:solidFill>
                  <a:srgbClr val="0070C0"/>
                </a:solidFill>
              </a:rPr>
              <a:t>branches (if), switch, </a:t>
            </a:r>
            <a:r>
              <a:rPr lang="en-US" sz="2200" dirty="0" err="1">
                <a:solidFill>
                  <a:srgbClr val="0070C0"/>
                </a:solidFill>
              </a:rPr>
              <a:t>goto</a:t>
            </a:r>
            <a:r>
              <a:rPr lang="en-US" sz="2200" dirty="0">
                <a:solidFill>
                  <a:srgbClr val="0070C0"/>
                </a:solidFill>
              </a:rPr>
              <a:t>, break, continue, loops (for, while, do-while)</a:t>
            </a:r>
            <a:endParaRPr lang="en-US" sz="2200" dirty="0"/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rgbClr val="2C895B"/>
                </a:solidFill>
              </a:rPr>
              <a:t>Anonymous variables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2C895B"/>
                </a:solidFill>
              </a:rPr>
              <a:t>string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C00000"/>
                </a:solidFill>
              </a:rPr>
              <a:t>not foo </a:t>
            </a:r>
            <a:r>
              <a:rPr lang="en-US" sz="2200" dirty="0"/>
              <a:t>in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*foo = "anonymous variable") 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rgbClr val="2C895B"/>
                </a:solidFill>
              </a:rPr>
              <a:t>Read only literals </a:t>
            </a:r>
            <a:r>
              <a:rPr lang="en-US" sz="2200" dirty="0"/>
              <a:t>when allocated in the text segment – special case)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36698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3852542" y="1456448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3852542" y="1024717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3905000" y="2539878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5302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3944" y="2663345"/>
            <a:ext cx="11693834" cy="36709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.extern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Imports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(function name, symbol or a static variable name); </a:t>
            </a:r>
          </a:p>
          <a:p>
            <a:pPr lvl="1"/>
            <a:r>
              <a:rPr lang="en-US" sz="2200" dirty="0"/>
              <a:t>An address associated with the label from another file can be used by code in this file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Exports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label (or symbol)</a:t>
            </a:r>
            <a:r>
              <a:rPr lang="en-US" sz="2200" dirty="0"/>
              <a:t> to be visible outside the source file boundary (other assembly or c source)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/>
              <a:t> is either a </a:t>
            </a:r>
            <a:r>
              <a:rPr lang="en-US" sz="2200" dirty="0">
                <a:solidFill>
                  <a:srgbClr val="2C895B"/>
                </a:solidFill>
              </a:rPr>
              <a:t>function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name</a:t>
            </a:r>
            <a:r>
              <a:rPr lang="en-US" sz="2200" dirty="0"/>
              <a:t> or a </a:t>
            </a:r>
            <a:r>
              <a:rPr lang="en-US" sz="2200" dirty="0">
                <a:solidFill>
                  <a:srgbClr val="0070C0"/>
                </a:solidFill>
              </a:rPr>
              <a:t>global</a:t>
            </a:r>
            <a:r>
              <a:rPr lang="en-US" sz="2200" dirty="0"/>
              <a:t> variable</a:t>
            </a:r>
            <a:r>
              <a:rPr lang="en-US" sz="2200" dirty="0">
                <a:solidFill>
                  <a:srgbClr val="F37440"/>
                </a:solidFill>
              </a:rPr>
              <a:t> name</a:t>
            </a:r>
            <a:endParaRPr lang="en-US" sz="2200" dirty="0"/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Without</a:t>
            </a:r>
            <a:r>
              <a:rPr lang="en-US" sz="2200" dirty="0">
                <a:solidFill>
                  <a:srgbClr val="0070C0"/>
                </a:solidFill>
              </a:rPr>
              <a:t>  </a:t>
            </a:r>
            <a:r>
              <a:rPr lang="en-US" sz="2200" dirty="0">
                <a:solidFill>
                  <a:srgbClr val="7030A0"/>
                </a:solidFill>
              </a:rPr>
              <a:t>.global</a:t>
            </a:r>
            <a:r>
              <a:rPr lang="en-US" sz="2200" dirty="0">
                <a:solidFill>
                  <a:srgbClr val="0070C0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by default </a:t>
            </a:r>
            <a:r>
              <a:rPr lang="en-US" sz="2200" dirty="0">
                <a:solidFill>
                  <a:srgbClr val="F3744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are </a:t>
            </a:r>
            <a:r>
              <a:rPr lang="en-US" sz="2200" dirty="0">
                <a:solidFill>
                  <a:srgbClr val="C00000"/>
                </a:solidFill>
              </a:rPr>
              <a:t>local to the file </a:t>
            </a:r>
            <a:r>
              <a:rPr lang="en-US" sz="2200" dirty="0">
                <a:solidFill>
                  <a:srgbClr val="0070C0"/>
                </a:solidFill>
              </a:rPr>
              <a:t>from the point where they are defined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99" y="298329"/>
            <a:ext cx="11791479" cy="450761"/>
          </a:xfrm>
        </p:spPr>
        <p:txBody>
          <a:bodyPr/>
          <a:lstStyle/>
          <a:p>
            <a:r>
              <a:rPr lang="en-US" dirty="0"/>
              <a:t>Assembler Directives: Label Scope Control </a:t>
            </a:r>
            <a:r>
              <a:rPr lang="en-US" sz="2400" dirty="0"/>
              <a:t>(Normal Labels only)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3953108" y="820268"/>
            <a:ext cx="323449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3C69D-0858-114C-91DB-EFE45580C02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71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32092"/>
          </a:xfrm>
        </p:spPr>
        <p:txBody>
          <a:bodyPr/>
          <a:lstStyle/>
          <a:p>
            <a:r>
              <a:rPr lang="en-US" dirty="0"/>
              <a:t>Assembler Directives: .</a:t>
            </a:r>
            <a:r>
              <a:rPr lang="en-US" dirty="0" err="1"/>
              <a:t>equ</a:t>
            </a:r>
            <a:r>
              <a:rPr lang="en-US" dirty="0"/>
              <a:t> and .</a:t>
            </a:r>
            <a:r>
              <a:rPr lang="en-US" dirty="0" err="1"/>
              <a:t>equiv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8933" y="2539712"/>
            <a:ext cx="11014134" cy="41981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&lt;symbol&gt;,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&lt;expression&gt;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Defines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chemeClr val="accent1"/>
                </a:solidFill>
              </a:rPr>
              <a:t> sets the value </a:t>
            </a:r>
            <a:r>
              <a:rPr lang="en-US" sz="2200" dirty="0"/>
              <a:t>of a </a:t>
            </a:r>
            <a:r>
              <a:rPr lang="en-US" sz="2200" dirty="0">
                <a:solidFill>
                  <a:srgbClr val="00B050"/>
                </a:solidFill>
              </a:rPr>
              <a:t>symbol</a:t>
            </a:r>
            <a:r>
              <a:rPr lang="en-US" sz="2200" dirty="0"/>
              <a:t> to the </a:t>
            </a:r>
            <a:r>
              <a:rPr lang="en-US" sz="2200" dirty="0">
                <a:solidFill>
                  <a:schemeClr val="accent1"/>
                </a:solidFill>
              </a:rPr>
              <a:t>evaluation</a:t>
            </a:r>
            <a:r>
              <a:rPr lang="en-US" sz="2200" dirty="0"/>
              <a:t> of the </a:t>
            </a:r>
            <a:r>
              <a:rPr lang="en-US" sz="2200" dirty="0">
                <a:solidFill>
                  <a:schemeClr val="accent1"/>
                </a:solidFill>
              </a:rPr>
              <a:t>expression </a:t>
            </a:r>
          </a:p>
          <a:p>
            <a:pPr lvl="1"/>
            <a:r>
              <a:rPr lang="en-US" sz="2200" dirty="0"/>
              <a:t>Used for specifying constants, like a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sz="2200" dirty="0"/>
              <a:t>in C</a:t>
            </a:r>
          </a:p>
          <a:p>
            <a:pPr lvl="1"/>
            <a:r>
              <a:rPr lang="en-US" sz="2200" dirty="0"/>
              <a:t>You can </a:t>
            </a:r>
            <a:r>
              <a:rPr lang="en-US" sz="2200" dirty="0">
                <a:solidFill>
                  <a:srgbClr val="C00000"/>
                </a:solidFill>
              </a:rPr>
              <a:t>(re)</a:t>
            </a:r>
            <a:r>
              <a:rPr lang="en-US" sz="2200" dirty="0"/>
              <a:t>set a symbol many times in the file, </a:t>
            </a:r>
            <a:r>
              <a:rPr lang="en-US" sz="2200" dirty="0">
                <a:solidFill>
                  <a:srgbClr val="C00000"/>
                </a:solidFill>
              </a:rPr>
              <a:t>last one seen applies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 lines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&lt;symbol&gt;,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&lt;expression&gt;</a:t>
            </a:r>
          </a:p>
          <a:p>
            <a:pPr lvl="1"/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/>
              <a:t>directive is like 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/>
              <a:t>except that the </a:t>
            </a:r>
            <a:r>
              <a:rPr lang="en-US" sz="2200" dirty="0">
                <a:solidFill>
                  <a:schemeClr val="accent1"/>
                </a:solidFill>
              </a:rPr>
              <a:t>assembler will </a:t>
            </a:r>
            <a:r>
              <a:rPr lang="en-US" sz="2200" dirty="0">
                <a:solidFill>
                  <a:srgbClr val="FF0000"/>
                </a:solidFill>
              </a:rPr>
              <a:t>signal an error </a:t>
            </a:r>
            <a:r>
              <a:rPr lang="en-US" sz="2200" dirty="0">
                <a:solidFill>
                  <a:schemeClr val="accent1"/>
                </a:solidFill>
              </a:rPr>
              <a:t>if symbol is already defined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1243737" y="706630"/>
            <a:ext cx="921058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buffer size in bytes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100*4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buffer for 100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128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buffer for 128 bytes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1280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ERROR! already defined!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 * 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redefine BLKSZ from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6F422-5302-8E46-8B68-5B106179316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9315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95E3BE-1A73-2642-DC71-7F5582B1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42316"/>
          </a:xfrm>
        </p:spPr>
        <p:txBody>
          <a:bodyPr/>
          <a:lstStyle/>
          <a:p>
            <a:r>
              <a:rPr lang="en-US" dirty="0"/>
              <a:t>Example: Assembler Directive and Instructions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5E69F9-C325-2F00-F87E-A9F19DD07602}"/>
              </a:ext>
            </a:extLst>
          </p:cNvPr>
          <p:cNvSpPr/>
          <p:nvPr/>
        </p:nvSpPr>
        <p:spPr bwMode="auto">
          <a:xfrm>
            <a:off x="3415190" y="1471186"/>
            <a:ext cx="8124142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10              	  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11              	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12 300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0A0E1        	 mov     r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r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13              	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14 300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043083E2          add     r3, r3, 4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15 300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001093E5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[r3]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16 300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0051E3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17 301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FBFFFF1A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endParaRPr lang="en-US" sz="24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7FD698-49A3-FE47-FBAC-89065F29B4F1}"/>
              </a:ext>
            </a:extLst>
          </p:cNvPr>
          <p:cNvGrpSpPr/>
          <p:nvPr/>
        </p:nvGrpSpPr>
        <p:grpSpPr>
          <a:xfrm>
            <a:off x="3694434" y="4462670"/>
            <a:ext cx="8233344" cy="2182248"/>
            <a:chOff x="1613684" y="-681747"/>
            <a:chExt cx="8233344" cy="21822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FA5A2B-627D-1CC6-47BB-908BB2C3689C}"/>
                </a:ext>
              </a:extLst>
            </p:cNvPr>
            <p:cNvSpPr txBox="1"/>
            <p:nvPr/>
          </p:nvSpPr>
          <p:spPr>
            <a:xfrm>
              <a:off x="1613684" y="792615"/>
              <a:ext cx="823334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Instruction Memory Addresses </a:t>
              </a:r>
              <a:r>
                <a:rPr lang="en-US" sz="2000" dirty="0">
                  <a:solidFill>
                    <a:schemeClr val="accent1"/>
                  </a:solidFill>
                </a:rPr>
                <a:t>(lowest </a:t>
              </a:r>
              <a:r>
                <a:rPr lang="en-US" sz="2000" dirty="0">
                  <a:solidFill>
                    <a:srgbClr val="7030A0"/>
                  </a:solidFill>
                </a:rPr>
                <a:t>2-bits are always are 00)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Notice alignment and how addresses increase by 4 (32-bit instructions)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9598CB3F-24F8-F778-D33F-BD2AF5513D93}"/>
                </a:ext>
              </a:extLst>
            </p:cNvPr>
            <p:cNvSpPr/>
            <p:nvPr/>
          </p:nvSpPr>
          <p:spPr>
            <a:xfrm>
              <a:off x="2522260" y="-681747"/>
              <a:ext cx="147895" cy="14105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1C00E8-910D-1B28-7A9C-722CAE8FFE0F}"/>
              </a:ext>
            </a:extLst>
          </p:cNvPr>
          <p:cNvGrpSpPr/>
          <p:nvPr/>
        </p:nvGrpSpPr>
        <p:grpSpPr>
          <a:xfrm>
            <a:off x="634877" y="1270846"/>
            <a:ext cx="2825729" cy="1347700"/>
            <a:chOff x="1993066" y="510899"/>
            <a:chExt cx="2825729" cy="1347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9913D8-FCAD-4A26-2958-04280DA501D9}"/>
                </a:ext>
              </a:extLst>
            </p:cNvPr>
            <p:cNvSpPr txBox="1"/>
            <p:nvPr/>
          </p:nvSpPr>
          <p:spPr>
            <a:xfrm>
              <a:off x="1993066" y="510899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Regular label </a:t>
              </a:r>
              <a:r>
                <a:rPr lang="en-US" sz="2000" dirty="0">
                  <a:solidFill>
                    <a:srgbClr val="FF0000"/>
                  </a:solidFill>
                </a:rPr>
                <a:t>main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0x3000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F099500-7481-EAF1-3767-EED510C8C65A}"/>
                </a:ext>
              </a:extLst>
            </p:cNvPr>
            <p:cNvSpPr/>
            <p:nvPr/>
          </p:nvSpPr>
          <p:spPr>
            <a:xfrm rot="5400000">
              <a:off x="4571447" y="161125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012CD3-F33B-CCDF-3BC3-ACA54CD57B28}"/>
              </a:ext>
            </a:extLst>
          </p:cNvPr>
          <p:cNvGrpSpPr/>
          <p:nvPr/>
        </p:nvGrpSpPr>
        <p:grpSpPr>
          <a:xfrm>
            <a:off x="593034" y="2797133"/>
            <a:ext cx="2822156" cy="1381244"/>
            <a:chOff x="1996639" y="1177033"/>
            <a:chExt cx="2822156" cy="13812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37D442-EC72-93CC-983B-3A3BD1222DE4}"/>
                </a:ext>
              </a:extLst>
            </p:cNvPr>
            <p:cNvSpPr txBox="1"/>
            <p:nvPr/>
          </p:nvSpPr>
          <p:spPr>
            <a:xfrm>
              <a:off x="1996639" y="1234838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Local label </a:t>
              </a:r>
              <a:r>
                <a:rPr lang="en-US" sz="2000" dirty="0">
                  <a:solidFill>
                    <a:srgbClr val="FF0000"/>
                  </a:solidFill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</a:rPr>
                <a:t>Lloop</a:t>
              </a:r>
              <a:endParaRPr lang="en-US" sz="2000" dirty="0">
                <a:solidFill>
                  <a:srgbClr val="FF0000"/>
                </a:solidFill>
              </a:endParaRP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0x3004</a:t>
              </a:r>
            </a:p>
          </p:txBody>
        </p:sp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07CD21FE-D49F-30E5-7D9E-D5DC032560A5}"/>
                </a:ext>
              </a:extLst>
            </p:cNvPr>
            <p:cNvSpPr/>
            <p:nvPr/>
          </p:nvSpPr>
          <p:spPr>
            <a:xfrm rot="5400000">
              <a:off x="4571447" y="1124419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7EBAD0-B5C1-C416-D9D3-B531EA26AFB8}"/>
              </a:ext>
            </a:extLst>
          </p:cNvPr>
          <p:cNvGrpSpPr/>
          <p:nvPr/>
        </p:nvGrpSpPr>
        <p:grpSpPr>
          <a:xfrm>
            <a:off x="4486029" y="608499"/>
            <a:ext cx="4472012" cy="981055"/>
            <a:chOff x="4234666" y="627473"/>
            <a:chExt cx="4472012" cy="98105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BFF52B-21AD-892C-ABAB-C73E60C7430E}"/>
                </a:ext>
              </a:extLst>
            </p:cNvPr>
            <p:cNvGrpSpPr/>
            <p:nvPr/>
          </p:nvGrpSpPr>
          <p:grpSpPr>
            <a:xfrm>
              <a:off x="4234666" y="627473"/>
              <a:ext cx="4472012" cy="981055"/>
              <a:chOff x="1738286" y="1416959"/>
              <a:chExt cx="4472012" cy="98105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553E83-5E79-4848-4E98-04BD77202045}"/>
                  </a:ext>
                </a:extLst>
              </p:cNvPr>
              <p:cNvSpPr txBox="1"/>
              <p:nvPr/>
            </p:nvSpPr>
            <p:spPr>
              <a:xfrm>
                <a:off x="1738286" y="1416959"/>
                <a:ext cx="447201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assembler directive </a:t>
                </a:r>
                <a:r>
                  <a:rPr lang="en-US" sz="2000" dirty="0">
                    <a:solidFill>
                      <a:srgbClr val="7030A0"/>
                    </a:solidFill>
                  </a:rPr>
                  <a:t>.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equ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does not allocate any memory (NULL = 0)</a:t>
                </a:r>
                <a:endParaRPr lang="en-US" sz="20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E7681929-AFA3-DD7A-05BD-411151FED219}"/>
                  </a:ext>
                </a:extLst>
              </p:cNvPr>
              <p:cNvSpPr/>
              <p:nvPr/>
            </p:nvSpPr>
            <p:spPr>
              <a:xfrm rot="10800000">
                <a:off x="5619823" y="2098052"/>
                <a:ext cx="194734" cy="299962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3B049F48-791A-1C3E-A035-9D2C687FF043}"/>
                </a:ext>
              </a:extLst>
            </p:cNvPr>
            <p:cNvSpPr/>
            <p:nvPr/>
          </p:nvSpPr>
          <p:spPr>
            <a:xfrm rot="10800000">
              <a:off x="5204631" y="1348356"/>
              <a:ext cx="194734" cy="2205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B943FA-39C8-808E-8E92-6DF60E6FD9D3}"/>
              </a:ext>
            </a:extLst>
          </p:cNvPr>
          <p:cNvGrpSpPr/>
          <p:nvPr/>
        </p:nvGrpSpPr>
        <p:grpSpPr>
          <a:xfrm>
            <a:off x="4822578" y="4462670"/>
            <a:ext cx="6976718" cy="1147000"/>
            <a:chOff x="2589428" y="-834147"/>
            <a:chExt cx="6976718" cy="11470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7D84A1-EEF2-B90A-CFFD-0D676FC3582F}"/>
                </a:ext>
              </a:extLst>
            </p:cNvPr>
            <p:cNvSpPr txBox="1"/>
            <p:nvPr/>
          </p:nvSpPr>
          <p:spPr>
            <a:xfrm>
              <a:off x="2589428" y="-395033"/>
              <a:ext cx="697671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Memory Contents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Warning contents shown in </a:t>
              </a:r>
              <a:r>
                <a:rPr lang="en-US" sz="2000" i="1" dirty="0">
                  <a:solidFill>
                    <a:srgbClr val="FF0000"/>
                  </a:solidFill>
                </a:rPr>
                <a:t>"reverse"  </a:t>
              </a:r>
              <a:r>
                <a:rPr lang="en-US" sz="2000" dirty="0">
                  <a:solidFill>
                    <a:srgbClr val="FF0000"/>
                  </a:solidFill>
                </a:rPr>
                <a:t>byte order: </a:t>
              </a:r>
              <a:r>
                <a:rPr lang="en-US" sz="2000" dirty="0" err="1">
                  <a:solidFill>
                    <a:srgbClr val="FF0000"/>
                  </a:solidFill>
                </a:rPr>
                <a:t>Lsb</a:t>
              </a:r>
              <a:r>
                <a:rPr lang="en-US" sz="2000" dirty="0">
                  <a:solidFill>
                    <a:srgbClr val="FF0000"/>
                  </a:solidFill>
                </a:rPr>
                <a:t> – </a:t>
              </a:r>
              <a:r>
                <a:rPr lang="en-US" sz="2000" dirty="0" err="1">
                  <a:solidFill>
                    <a:srgbClr val="FF0000"/>
                  </a:solidFill>
                </a:rPr>
                <a:t>Msb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592E0A4F-E09E-B1AF-E189-DF8F5CA9F3E4}"/>
                </a:ext>
              </a:extLst>
            </p:cNvPr>
            <p:cNvSpPr/>
            <p:nvPr/>
          </p:nvSpPr>
          <p:spPr>
            <a:xfrm>
              <a:off x="3373332" y="-834147"/>
              <a:ext cx="147895" cy="40750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C488E34-376B-17D7-3286-7550BBBB8AB3}"/>
              </a:ext>
            </a:extLst>
          </p:cNvPr>
          <p:cNvSpPr txBox="1"/>
          <p:nvPr/>
        </p:nvSpPr>
        <p:spPr>
          <a:xfrm>
            <a:off x="284161" y="5131369"/>
            <a:ext cx="335059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output generated with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-c 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ahlns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space.S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partial output is shown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BDEE7A-BE67-FB10-8F7A-9EAC6ECBA39E}"/>
              </a:ext>
            </a:extLst>
          </p:cNvPr>
          <p:cNvSpPr txBox="1"/>
          <p:nvPr/>
        </p:nvSpPr>
        <p:spPr>
          <a:xfrm>
            <a:off x="10287000" y="111715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space.S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81B6C-0239-E3C8-185E-7DA06199ACA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106D5B4E-0006-7A33-689E-AF1A6009F305}"/>
              </a:ext>
            </a:extLst>
          </p:cNvPr>
          <p:cNvSpPr/>
          <p:nvPr/>
        </p:nvSpPr>
        <p:spPr>
          <a:xfrm>
            <a:off x="4379165" y="1558571"/>
            <a:ext cx="2263702" cy="4245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2EB2EF3B-EFBF-42AE-2685-1D57AA3FD18A}"/>
              </a:ext>
            </a:extLst>
          </p:cNvPr>
          <p:cNvSpPr/>
          <p:nvPr/>
        </p:nvSpPr>
        <p:spPr>
          <a:xfrm rot="5400000" flipV="1">
            <a:off x="5797113" y="930818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ent Arrow 30">
            <a:extLst>
              <a:ext uri="{FF2B5EF4-FFF2-40B4-BE49-F238E27FC236}">
                <a16:creationId xmlns:a16="http://schemas.microsoft.com/office/drawing/2014/main" id="{508C1563-FDD9-2BA8-1EF6-64FF61AAC17F}"/>
              </a:ext>
            </a:extLst>
          </p:cNvPr>
          <p:cNvSpPr/>
          <p:nvPr/>
        </p:nvSpPr>
        <p:spPr>
          <a:xfrm rot="5400000" flipV="1">
            <a:off x="5871060" y="1642041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ent Arrow 31">
            <a:extLst>
              <a:ext uri="{FF2B5EF4-FFF2-40B4-BE49-F238E27FC236}">
                <a16:creationId xmlns:a16="http://schemas.microsoft.com/office/drawing/2014/main" id="{9F48EA9D-4812-45E1-EF8D-CDEFECA54795}"/>
              </a:ext>
            </a:extLst>
          </p:cNvPr>
          <p:cNvSpPr/>
          <p:nvPr/>
        </p:nvSpPr>
        <p:spPr>
          <a:xfrm flipV="1">
            <a:off x="9429231" y="1872703"/>
            <a:ext cx="171969" cy="215065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81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 animBg="1"/>
      <p:bldP spid="8" grpId="0" animBg="1"/>
      <p:bldP spid="31" grpId="0" animBg="1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185134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283447" y="5422022"/>
            <a:ext cx="9535696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 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739129" y="1224524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pc is the base register with the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imm24</a:t>
            </a:r>
            <a:r>
              <a:rPr lang="en-US" sz="2000" dirty="0"/>
              <a:t> is the </a:t>
            </a:r>
            <a:r>
              <a:rPr lang="en-US" sz="2000" b="1" dirty="0">
                <a:solidFill>
                  <a:srgbClr val="0070C0"/>
                </a:solidFill>
              </a:rPr>
              <a:t>number of instructions</a:t>
            </a:r>
            <a:r>
              <a:rPr lang="en-US" sz="2000" dirty="0"/>
              <a:t> from </a:t>
            </a:r>
            <a:r>
              <a:rPr lang="en-US" sz="2000" b="1" dirty="0">
                <a:solidFill>
                  <a:srgbClr val="0070C0"/>
                </a:solidFill>
              </a:rPr>
              <a:t>pc+8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4724045" y="1330220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6051295" y="1330220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356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1776-B5B5-E54D-9D0C-37D4CCBF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87362"/>
          </a:xfrm>
        </p:spPr>
        <p:txBody>
          <a:bodyPr/>
          <a:lstStyle/>
          <a:p>
            <a:r>
              <a:rPr lang="en-US" dirty="0"/>
              <a:t>Examples of of Unconditional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F590-A23A-254E-B13F-F669BAFBA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5479" y="4489185"/>
            <a:ext cx="10161042" cy="1535531"/>
          </a:xfr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Branches are used to change execution flow using labels as the branch target</a:t>
            </a:r>
          </a:p>
          <a:p>
            <a:r>
              <a:rPr lang="en-US" sz="2200" dirty="0"/>
              <a:t>In these example, </a:t>
            </a:r>
            <a:r>
              <a:rPr lang="en-US" sz="2200" b="1" i="1" dirty="0">
                <a:solidFill>
                  <a:srgbClr val="FF0000"/>
                </a:solidFill>
              </a:rPr>
              <a:t>.</a:t>
            </a:r>
            <a:r>
              <a:rPr lang="en-US" sz="2200" b="1" i="1" dirty="0" err="1">
                <a:solidFill>
                  <a:srgbClr val="FF0000"/>
                </a:solidFill>
              </a:rPr>
              <a:t>Lforward</a:t>
            </a:r>
            <a:r>
              <a:rPr lang="en-US" sz="2200" i="1" dirty="0">
                <a:solidFill>
                  <a:srgbClr val="F3744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i="1" dirty="0">
                <a:solidFill>
                  <a:schemeClr val="accent5"/>
                </a:solidFill>
              </a:rPr>
              <a:t>.</a:t>
            </a:r>
            <a:r>
              <a:rPr lang="en-US" sz="2200" b="1" i="1" dirty="0" err="1">
                <a:solidFill>
                  <a:schemeClr val="accent5"/>
                </a:solidFill>
              </a:rPr>
              <a:t>Lbackward</a:t>
            </a:r>
            <a:r>
              <a:rPr lang="en-US" sz="2200" i="1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are the </a:t>
            </a:r>
            <a:r>
              <a:rPr lang="en-US" sz="2200" b="1" u="sng" dirty="0">
                <a:solidFill>
                  <a:srgbClr val="0070C0"/>
                </a:solidFill>
              </a:rPr>
              <a:t>branch target </a:t>
            </a:r>
            <a:r>
              <a:rPr lang="en-US" sz="2200" b="1" dirty="0">
                <a:solidFill>
                  <a:srgbClr val="0070C0"/>
                </a:solidFill>
              </a:rPr>
              <a:t>labels 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Branch target labels </a:t>
            </a:r>
            <a:r>
              <a:rPr lang="en-US" sz="2200" dirty="0"/>
              <a:t>are placed at the beginning of the line (or above it)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04C3D-9230-A042-99DC-539A49EC504B}"/>
              </a:ext>
            </a:extLst>
          </p:cNvPr>
          <p:cNvSpPr/>
          <p:nvPr/>
        </p:nvSpPr>
        <p:spPr>
          <a:xfrm>
            <a:off x="1414803" y="1597440"/>
            <a:ext cx="390394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r6, 2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r3, r7, 4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FD35D-1772-6F42-B6CF-FE953D8E01A5}"/>
              </a:ext>
            </a:extLst>
          </p:cNvPr>
          <p:cNvSpPr/>
          <p:nvPr/>
        </p:nvSpPr>
        <p:spPr>
          <a:xfrm>
            <a:off x="6397713" y="1614294"/>
            <a:ext cx="4054715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r4, r6, r7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b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reachable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B7800F-A597-4D42-A5AE-121B2894D0D7}"/>
              </a:ext>
            </a:extLst>
          </p:cNvPr>
          <p:cNvSpPr/>
          <p:nvPr/>
        </p:nvSpPr>
        <p:spPr>
          <a:xfrm>
            <a:off x="7463107" y="1152629"/>
            <a:ext cx="1923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Infinite loop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E148E-4B1C-104E-BB95-747E022AD838}"/>
              </a:ext>
            </a:extLst>
          </p:cNvPr>
          <p:cNvSpPr/>
          <p:nvPr/>
        </p:nvSpPr>
        <p:spPr>
          <a:xfrm>
            <a:off x="1036652" y="1135774"/>
            <a:ext cx="4660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Unconditional Branch Forward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BC248-D612-8A42-A378-BCAB395282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169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chemeClr val="accent5"/>
                </a:solidFill>
              </a:rPr>
              <a:t>memory located within the 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 the registers have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4218468" y="6127254"/>
            <a:ext cx="511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= Address + 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</p:spTree>
    <p:extLst>
      <p:ext uri="{BB962C8B-B14F-4D97-AF65-F5344CB8AC3E}">
        <p14:creationId xmlns:p14="http://schemas.microsoft.com/office/powerpoint/2010/main" val="33602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13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33" y="37845"/>
            <a:ext cx="10515600" cy="513474"/>
          </a:xfrm>
        </p:spPr>
        <p:txBody>
          <a:bodyPr/>
          <a:lstStyle/>
          <a:p>
            <a:r>
              <a:rPr lang="en-US" dirty="0"/>
              <a:t>Quick Overview of the Condition Bits/Flags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4FDAE-1B1E-AA41-A98B-885F01937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5456" y="1842033"/>
            <a:ext cx="9921060" cy="48270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The CSPR is a special register (like the other registers) in the CPU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2C895B"/>
                </a:solidFill>
              </a:rPr>
              <a:t>four bits at the left </a:t>
            </a:r>
            <a:r>
              <a:rPr lang="en-US" sz="2000" dirty="0">
                <a:solidFill>
                  <a:schemeClr val="tx2"/>
                </a:solidFill>
              </a:rPr>
              <a:t>are called the </a:t>
            </a:r>
            <a:r>
              <a:rPr lang="en-US" sz="2000" dirty="0">
                <a:solidFill>
                  <a:srgbClr val="0070C0"/>
                </a:solidFill>
              </a:rPr>
              <a:t>Condition Code flags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Summarize</a:t>
            </a:r>
            <a:r>
              <a:rPr lang="en-US" sz="2000" dirty="0">
                <a:solidFill>
                  <a:srgbClr val="2C895B"/>
                </a:solidFill>
              </a:rPr>
              <a:t> the </a:t>
            </a:r>
            <a:r>
              <a:rPr lang="en-US" sz="2000" b="1" dirty="0">
                <a:solidFill>
                  <a:srgbClr val="2C895B"/>
                </a:solidFill>
              </a:rPr>
              <a:t>result</a:t>
            </a:r>
            <a:r>
              <a:rPr lang="en-US" sz="2000" dirty="0">
                <a:solidFill>
                  <a:srgbClr val="2C895B"/>
                </a:solidFill>
              </a:rPr>
              <a:t> of a previous instruction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Not all instruction will change the CC bits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Specifically, Condition Code flags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are set </a:t>
            </a:r>
            <a:r>
              <a:rPr lang="en-US" sz="2000" dirty="0"/>
              <a:t>by </a:t>
            </a:r>
            <a:r>
              <a:rPr lang="en-US" sz="2000" dirty="0" err="1"/>
              <a:t>cmm</a:t>
            </a:r>
            <a:r>
              <a:rPr lang="en-US" sz="2000" dirty="0"/>
              <a:t>/</a:t>
            </a:r>
            <a:r>
              <a:rPr lang="en-US" sz="2000" dirty="0" err="1"/>
              <a:t>cmp</a:t>
            </a:r>
            <a:r>
              <a:rPr lang="en-US" sz="2000" dirty="0"/>
              <a:t> (and others)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Example:		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r4, r3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(Negative) </a:t>
            </a:r>
            <a:r>
              <a:rPr lang="en-US" sz="2000" b="1" dirty="0"/>
              <a:t>flag</a:t>
            </a:r>
            <a:r>
              <a:rPr lang="en-US" sz="2000" dirty="0"/>
              <a:t>: Set to 1 when the result of r4 – r3 is negative,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r>
              <a:rPr lang="en-US" sz="2000" b="1" dirty="0"/>
              <a:t> (Zero) flag: </a:t>
            </a:r>
            <a:r>
              <a:rPr lang="en-US" sz="2000" dirty="0"/>
              <a:t>Set to 1 when the results of r4 – r3 is 0,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/>
              <a:t> (Carry bit) flag: </a:t>
            </a:r>
            <a:r>
              <a:rPr lang="en-US" sz="2000" dirty="0"/>
              <a:t>Set to 1 when r4 – r3 does not have a borrow, set to 0 otherwise</a:t>
            </a:r>
          </a:p>
          <a:p>
            <a:r>
              <a:rPr lang="en-US" sz="2000" b="1" dirty="0"/>
              <a:t>V flag </a:t>
            </a:r>
            <a:r>
              <a:rPr lang="en-US" sz="2000" dirty="0"/>
              <a:t>(</a:t>
            </a:r>
            <a:r>
              <a:rPr lang="en-US" sz="2000" dirty="0" err="1"/>
              <a:t>o</a:t>
            </a:r>
            <a:r>
              <a:rPr lang="en-US" sz="2000" dirty="0" err="1">
                <a:solidFill>
                  <a:srgbClr val="0070C0"/>
                </a:solidFill>
              </a:rPr>
              <a:t>V</a:t>
            </a:r>
            <a:r>
              <a:rPr lang="en-US" sz="2000" dirty="0" err="1"/>
              <a:t>erflow</a:t>
            </a:r>
            <a:r>
              <a:rPr lang="en-US" sz="2000" dirty="0"/>
              <a:t>): Set to 1 when r4 – r3 causes an overflow, set to 0 otherwise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421CF-1E83-B842-933C-DB2C773C68B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270284" y="557808"/>
            <a:ext cx="7239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06BD7-8BCB-BA49-9330-A7C46840EE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2702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66B1B-F0B1-9341-A037-32D1D97BE0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036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54661-3100-574F-9668-EFDB1729A3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3370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131CA4-70B4-D446-BD73-DE37F3F88D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704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5A02C-109E-EF48-A609-935BE96846B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1534" y="654040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F009B-EE2F-7342-A56B-7564C018426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236422" y="133504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B42C8-2FF3-3C45-A282-55396CE2C90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27398" y="1335048"/>
            <a:ext cx="48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D5253-F65C-294F-AEA2-344D790DDD1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370945" y="1335048"/>
            <a:ext cx="52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E96F8-21D8-4C4C-95E7-A5707539479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870484" y="1335048"/>
            <a:ext cx="77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733A6-3C93-8C40-B5C8-4912A55959C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041391" y="1258897"/>
            <a:ext cx="1551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5              0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BC52AF-A0E9-3D4E-A2DC-CCF87131971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015764" y="551319"/>
            <a:ext cx="1527382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Mode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A4E53-CF00-D249-B89D-B73DA45184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52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365842" y="632781"/>
            <a:ext cx="5235968" cy="5929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b="1" u="sng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located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located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8AB42-1CC0-B340-B15B-25F18A4E1E0C}"/>
              </a:ext>
            </a:extLst>
          </p:cNvPr>
          <p:cNvSpPr txBox="1"/>
          <p:nvPr/>
        </p:nvSpPr>
        <p:spPr>
          <a:xfrm>
            <a:off x="2465534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58975-0B25-F64F-BD5E-F71D752ACC52}"/>
              </a:ext>
            </a:extLst>
          </p:cNvPr>
          <p:cNvSpPr txBox="1"/>
          <p:nvPr/>
        </p:nvSpPr>
        <p:spPr>
          <a:xfrm>
            <a:off x="3792784" y="799881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0B5B0-2BFE-004E-BDC1-8CE82CF52B58}"/>
              </a:ext>
            </a:extLst>
          </p:cNvPr>
          <p:cNvSpPr txBox="1"/>
          <p:nvPr/>
        </p:nvSpPr>
        <p:spPr>
          <a:xfrm>
            <a:off x="1088073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cond</a:t>
            </a:r>
            <a:endParaRPr lang="en-US" sz="2000" b="1" dirty="0">
              <a:solidFill>
                <a:schemeClr val="tx2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/>
        </p:nvGraphicFramePr>
        <p:xfrm>
          <a:off x="5738117" y="632782"/>
          <a:ext cx="6318416" cy="531811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≥ ("Higher or Same") or Carry Set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BLO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&lt; ("Lower") or Carry Clear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&gt; ("Higher")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 &amp;&amp; 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8509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≤ ("Lower or Same")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 || 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0969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BVC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 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(BAL)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559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60" y="461870"/>
            <a:ext cx="11869700" cy="513474"/>
          </a:xfrm>
        </p:spPr>
        <p:txBody>
          <a:bodyPr/>
          <a:lstStyle/>
          <a:p>
            <a:r>
              <a:rPr lang="en-US" dirty="0"/>
              <a:t>Anatomy of a Sample Branch:</a:t>
            </a:r>
            <a:br>
              <a:rPr lang="en-US" dirty="0"/>
            </a:br>
            <a:r>
              <a:rPr lang="en-US" dirty="0"/>
              <a:t>	Changing the Next Instruction to Execute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0F53BDD-6985-1D43-888E-41C7565C5140}"/>
              </a:ext>
            </a:extLst>
          </p:cNvPr>
          <p:cNvSpPr/>
          <p:nvPr/>
        </p:nvSpPr>
        <p:spPr bwMode="auto">
          <a:xfrm>
            <a:off x="3225871" y="2367460"/>
            <a:ext cx="2870129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(r3 != r4) {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+ 1;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r1;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A2B9AB-7921-3D1B-42E2-07F808BCD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6588" y="4317808"/>
            <a:ext cx="9160604" cy="14978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rgbClr val="0070C0"/>
                </a:solidFill>
              </a:rPr>
              <a:t>Branch guard</a:t>
            </a:r>
            <a:r>
              <a:rPr lang="en-US" sz="2400" dirty="0">
                <a:solidFill>
                  <a:schemeClr val="tx2"/>
                </a:solidFill>
              </a:rPr>
              <a:t>: determines whether to execute the "true" block</a:t>
            </a:r>
          </a:p>
          <a:p>
            <a:r>
              <a:rPr lang="en-US" sz="2400" dirty="0">
                <a:solidFill>
                  <a:schemeClr val="tx2"/>
                </a:solidFill>
              </a:rPr>
              <a:t>When the </a:t>
            </a:r>
            <a:r>
              <a:rPr lang="en-US" sz="2400" dirty="0">
                <a:solidFill>
                  <a:srgbClr val="0070C0"/>
                </a:solidFill>
              </a:rPr>
              <a:t>branch guard evaluates to false, </a:t>
            </a:r>
            <a:r>
              <a:rPr lang="en-US" sz="2400" dirty="0">
                <a:solidFill>
                  <a:srgbClr val="F37440"/>
                </a:solidFill>
              </a:rPr>
              <a:t>branch around </a:t>
            </a:r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B050"/>
                </a:solidFill>
              </a:rPr>
              <a:t>true block</a:t>
            </a: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39ED1C39-AF19-3FEA-3554-E1B5E955D602}"/>
              </a:ext>
            </a:extLst>
          </p:cNvPr>
          <p:cNvSpPr/>
          <p:nvPr/>
        </p:nvSpPr>
        <p:spPr>
          <a:xfrm rot="5400000" flipV="1">
            <a:off x="2185093" y="2724889"/>
            <a:ext cx="1228729" cy="772253"/>
          </a:xfrm>
          <a:prstGeom prst="uturnArrow">
            <a:avLst>
              <a:gd name="adj1" fmla="val 4843"/>
              <a:gd name="adj2" fmla="val 6823"/>
              <a:gd name="adj3" fmla="val 25965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C1290A-F354-0339-3056-085FFF85B88D}"/>
              </a:ext>
            </a:extLst>
          </p:cNvPr>
          <p:cNvGrpSpPr/>
          <p:nvPr/>
        </p:nvGrpSpPr>
        <p:grpSpPr>
          <a:xfrm>
            <a:off x="3185584" y="1217822"/>
            <a:ext cx="2512014" cy="1239863"/>
            <a:chOff x="466367" y="-718962"/>
            <a:chExt cx="2512014" cy="12398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8C02CD-8B2B-06A6-5A91-D73E055AEA23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" name="Up Arrow 5">
              <a:extLst>
                <a:ext uri="{FF2B5EF4-FFF2-40B4-BE49-F238E27FC236}">
                  <a16:creationId xmlns:a16="http://schemas.microsoft.com/office/drawing/2014/main" id="{067A3D2C-E82B-222C-E608-984E08B9D15E}"/>
                </a:ext>
              </a:extLst>
            </p:cNvPr>
            <p:cNvSpPr/>
            <p:nvPr/>
          </p:nvSpPr>
          <p:spPr>
            <a:xfrm rot="10800000">
              <a:off x="1722374" y="-11076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085FB3-CB46-82F9-82BF-79A0E4F6DF29}"/>
              </a:ext>
            </a:extLst>
          </p:cNvPr>
          <p:cNvGrpSpPr/>
          <p:nvPr/>
        </p:nvGrpSpPr>
        <p:grpSpPr>
          <a:xfrm>
            <a:off x="5826890" y="2403129"/>
            <a:ext cx="2105478" cy="707886"/>
            <a:chOff x="444793" y="-1515752"/>
            <a:chExt cx="2105478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160E5C-22CB-6780-E265-0ADD04310588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F63BF634-5A1C-620D-BE32-2D2D697E893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225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uiExpand="1" build="p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0F53BDD-6985-1D43-888E-41C7565C5140}"/>
              </a:ext>
            </a:extLst>
          </p:cNvPr>
          <p:cNvSpPr/>
          <p:nvPr/>
        </p:nvSpPr>
        <p:spPr bwMode="auto">
          <a:xfrm>
            <a:off x="1496270" y="564461"/>
            <a:ext cx="4790983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</a:t>
            </a:r>
            <a:endParaRPr lang="en-US" alt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otherwise do the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r1, r2, 1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r3, r1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06C6F2A-A9E1-618E-512D-9DE518CAD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948554"/>
              </p:ext>
            </p:extLst>
          </p:nvPr>
        </p:nvGraphicFramePr>
        <p:xfrm>
          <a:off x="603843" y="3324829"/>
          <a:ext cx="5683410" cy="100589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9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9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982812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A2B9AB-7921-3D1B-42E2-07F808BCD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6273" y="4484516"/>
            <a:ext cx="10683969" cy="217937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Use a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instruction to set the condition bits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dirty="0"/>
              <a:t>Follow the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with one or more variants of the </a:t>
            </a:r>
            <a:r>
              <a:rPr lang="en-US" sz="2000" b="1" u="sng" dirty="0">
                <a:solidFill>
                  <a:schemeClr val="accent1"/>
                </a:solidFill>
              </a:rPr>
              <a:t>conditional</a:t>
            </a:r>
            <a:r>
              <a:rPr lang="en-US" sz="2000" b="1" dirty="0">
                <a:solidFill>
                  <a:schemeClr val="accent1"/>
                </a:solidFill>
              </a:rPr>
              <a:t> branch instruction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Conditional branch instructions </a:t>
            </a:r>
            <a:r>
              <a:rPr lang="en-US" sz="2000" dirty="0"/>
              <a:t>if evaluate to true (bases on the CC bits set) will go to the instruction with the branch label. Otherwise, it executes the instruction that follows</a:t>
            </a:r>
          </a:p>
          <a:p>
            <a:pPr marL="354012" indent="-342900"/>
            <a:r>
              <a:rPr lang="en-US" sz="2000" dirty="0"/>
              <a:t>You can have </a:t>
            </a:r>
            <a:r>
              <a:rPr lang="en-US" sz="2000" dirty="0">
                <a:solidFill>
                  <a:srgbClr val="2C895B"/>
                </a:solidFill>
              </a:rPr>
              <a:t>one or more conditional branches </a:t>
            </a:r>
            <a:r>
              <a:rPr lang="en-US" sz="2000" dirty="0"/>
              <a:t>after a single </a:t>
            </a:r>
            <a:r>
              <a:rPr lang="en-US" sz="2000" dirty="0" err="1"/>
              <a:t>cmp</a:t>
            </a:r>
            <a:r>
              <a:rPr lang="en-US" sz="2000" dirty="0"/>
              <a:t>/</a:t>
            </a:r>
            <a:r>
              <a:rPr lang="en-US" sz="2000" dirty="0" err="1"/>
              <a:t>cmm</a:t>
            </a:r>
            <a:endParaRPr lang="en-US" sz="20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2F19797-8FFF-3434-F338-6C5DE7339138}"/>
              </a:ext>
            </a:extLst>
          </p:cNvPr>
          <p:cNvSpPr/>
          <p:nvPr/>
        </p:nvSpPr>
        <p:spPr bwMode="auto">
          <a:xfrm>
            <a:off x="6473072" y="3421421"/>
            <a:ext cx="4496585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 </a:t>
            </a:r>
            <a:r>
              <a:rPr lang="en-US" alt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r3 – r4</a:t>
            </a:r>
          </a:p>
          <a:p>
            <a:r>
              <a:rPr lang="en-US" alt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r3 != r4 sets Z = 0</a:t>
            </a: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39ED1C39-AF19-3FEA-3554-E1B5E955D602}"/>
              </a:ext>
            </a:extLst>
          </p:cNvPr>
          <p:cNvSpPr/>
          <p:nvPr/>
        </p:nvSpPr>
        <p:spPr>
          <a:xfrm rot="5400000" flipV="1">
            <a:off x="849116" y="981070"/>
            <a:ext cx="1429748" cy="1839948"/>
          </a:xfrm>
          <a:prstGeom prst="uturnArrow">
            <a:avLst>
              <a:gd name="adj1" fmla="val 4843"/>
              <a:gd name="adj2" fmla="val 6823"/>
              <a:gd name="adj3" fmla="val 25965"/>
              <a:gd name="adj4" fmla="val 43750"/>
              <a:gd name="adj5" fmla="val 52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6F77E-4226-507E-A1DF-48C2C8D4E288}"/>
              </a:ext>
            </a:extLst>
          </p:cNvPr>
          <p:cNvSpPr/>
          <p:nvPr/>
        </p:nvSpPr>
        <p:spPr bwMode="auto">
          <a:xfrm>
            <a:off x="7312681" y="894873"/>
            <a:ext cx="2870129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(r3 != r4)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+ 1;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r1;</a:t>
            </a:r>
          </a:p>
        </p:txBody>
      </p:sp>
    </p:spTree>
    <p:extLst>
      <p:ext uri="{BB962C8B-B14F-4D97-AF65-F5344CB8AC3E}">
        <p14:creationId xmlns:p14="http://schemas.microsoft.com/office/powerpoint/2010/main" val="66642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uiExpand="1" build="p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878-61C2-9441-B73C-6F9034F1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86" y="180001"/>
            <a:ext cx="10797825" cy="481731"/>
          </a:xfrm>
        </p:spPr>
        <p:txBody>
          <a:bodyPr/>
          <a:lstStyle/>
          <a:p>
            <a:r>
              <a:rPr lang="en-US" sz="2800" dirty="0"/>
              <a:t>When do you use a Signed or Unsigned Conditional Branch?</a:t>
            </a:r>
            <a:endParaRPr lang="en-US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435F7BA-94CC-B349-A54A-DC07908D9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920320"/>
              </p:ext>
            </p:extLst>
          </p:nvPr>
        </p:nvGraphicFramePr>
        <p:xfrm>
          <a:off x="855291" y="3606707"/>
          <a:ext cx="10797825" cy="3071292"/>
        </p:xfrm>
        <a:graphic>
          <a:graphicData uri="http://schemas.openxmlformats.org/drawingml/2006/table">
            <a:tbl>
              <a:tblPr firstRow="1" firstCol="1" bandRow="1"/>
              <a:tblGrid>
                <a:gridCol w="1560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3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445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Condition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Unsigned Operands: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Signed Operands:</a:t>
                      </a:r>
                      <a:endParaRPr lang="en-US" sz="2000" b="1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BHI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 or Same) (BCS)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BLO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Than) (BCC 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 or Same)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==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BEQ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!=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BNE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(Not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C9BC1A-DB2F-D24F-B838-6988EDBC1B1F}"/>
              </a:ext>
            </a:extLst>
          </p:cNvPr>
          <p:cNvSpPr txBox="1"/>
          <p:nvPr/>
        </p:nvSpPr>
        <p:spPr>
          <a:xfrm>
            <a:off x="4715257" y="810922"/>
            <a:ext cx="2684930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70C0"/>
                </a:solidFill>
              </a:rPr>
              <a:t>example with 4 bits (arm is 32)</a:t>
            </a:r>
          </a:p>
          <a:p>
            <a:pPr algn="ctr"/>
            <a:endParaRPr lang="en-US" sz="2200" dirty="0">
              <a:solidFill>
                <a:srgbClr val="0070C0"/>
              </a:solidFill>
            </a:endParaRPr>
          </a:p>
          <a:p>
            <a:pPr algn="ctr"/>
            <a:r>
              <a:rPr lang="en-US" sz="2200" dirty="0">
                <a:solidFill>
                  <a:schemeClr val="tx2"/>
                </a:solidFill>
              </a:rPr>
              <a:t>0111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&gt; 1100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6665B7-0B69-2A4B-A4FF-B7F6B863A8A0}"/>
              </a:ext>
            </a:extLst>
          </p:cNvPr>
          <p:cNvGrpSpPr/>
          <p:nvPr/>
        </p:nvGrpSpPr>
        <p:grpSpPr>
          <a:xfrm>
            <a:off x="1191213" y="1547783"/>
            <a:ext cx="3555819" cy="1118911"/>
            <a:chOff x="176726" y="1140758"/>
            <a:chExt cx="2888221" cy="11189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944A0D-23FD-D74D-938E-60C29D99B941}"/>
                </a:ext>
              </a:extLst>
            </p:cNvPr>
            <p:cNvSpPr txBox="1"/>
            <p:nvPr/>
          </p:nvSpPr>
          <p:spPr>
            <a:xfrm>
              <a:off x="419337" y="1140758"/>
              <a:ext cx="16001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7 &gt; 12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273219-F9B3-3C4B-BD91-78042837C9E0}"/>
                </a:ext>
              </a:extLst>
            </p:cNvPr>
            <p:cNvSpPr txBox="1"/>
            <p:nvPr/>
          </p:nvSpPr>
          <p:spPr>
            <a:xfrm>
              <a:off x="1758869" y="1253562"/>
              <a:ext cx="126587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FF0000"/>
                  </a:solidFill>
                </a:rPr>
                <a:t>unsigned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8165F3-CA3A-7F4E-BB2D-4079D606F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2868" y="1689436"/>
              <a:ext cx="140207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55B874-2C77-6B4E-A4F3-40EA4A75BFF7}"/>
                </a:ext>
              </a:extLst>
            </p:cNvPr>
            <p:cNvSpPr txBox="1"/>
            <p:nvPr/>
          </p:nvSpPr>
          <p:spPr>
            <a:xfrm>
              <a:off x="176726" y="1828782"/>
              <a:ext cx="16001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F0000"/>
                  </a:solidFill>
                </a:rPr>
                <a:t>(FALSE)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6E69C-87BD-7F47-99C9-A815F12F8CEA}"/>
              </a:ext>
            </a:extLst>
          </p:cNvPr>
          <p:cNvGrpSpPr/>
          <p:nvPr/>
        </p:nvGrpSpPr>
        <p:grpSpPr>
          <a:xfrm>
            <a:off x="7567847" y="1420256"/>
            <a:ext cx="3931575" cy="1674956"/>
            <a:chOff x="5683553" y="942587"/>
            <a:chExt cx="3394774" cy="167495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2F2394-5059-8C46-95E1-21E547D65F05}"/>
                </a:ext>
              </a:extLst>
            </p:cNvPr>
            <p:cNvSpPr txBox="1"/>
            <p:nvPr/>
          </p:nvSpPr>
          <p:spPr>
            <a:xfrm>
              <a:off x="7831641" y="1116280"/>
              <a:ext cx="124668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+7 &gt; -4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  <a:r>
                <a:rPr lang="en-US" sz="2200" dirty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F3EB52-CB2F-BB49-9E25-ED557DED0879}"/>
                </a:ext>
              </a:extLst>
            </p:cNvPr>
            <p:cNvSpPr txBox="1"/>
            <p:nvPr/>
          </p:nvSpPr>
          <p:spPr>
            <a:xfrm>
              <a:off x="5683553" y="942587"/>
              <a:ext cx="19553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00B050"/>
                  </a:solidFill>
                </a:rPr>
                <a:t>signed</a:t>
              </a:r>
            </a:p>
            <a:p>
              <a:r>
                <a:rPr lang="en-US" sz="2200" i="1" dirty="0">
                  <a:solidFill>
                    <a:srgbClr val="00B050"/>
                  </a:solidFill>
                </a:rPr>
                <a:t>2's complement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23EF52-1D5D-BB46-984A-DB3C47F9C1DC}"/>
                </a:ext>
              </a:extLst>
            </p:cNvPr>
            <p:cNvCxnSpPr>
              <a:cxnSpLocks/>
            </p:cNvCxnSpPr>
            <p:nvPr/>
          </p:nvCxnSpPr>
          <p:spPr>
            <a:xfrm>
              <a:off x="5698857" y="1684224"/>
              <a:ext cx="191246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3C9338-5224-AA43-8FC7-E36F084F8148}"/>
                </a:ext>
              </a:extLst>
            </p:cNvPr>
            <p:cNvSpPr txBox="1"/>
            <p:nvPr/>
          </p:nvSpPr>
          <p:spPr>
            <a:xfrm>
              <a:off x="7822472" y="1848102"/>
              <a:ext cx="1103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00B050"/>
                  </a:solidFill>
                </a:rPr>
                <a:t>(TRUE)</a:t>
              </a:r>
            </a:p>
          </p:txBody>
        </p:sp>
      </p:grpSp>
      <p:sp>
        <p:nvSpPr>
          <p:cNvPr id="24" name="Arrow: Down 3">
            <a:extLst>
              <a:ext uri="{FF2B5EF4-FFF2-40B4-BE49-F238E27FC236}">
                <a16:creationId xmlns:a16="http://schemas.microsoft.com/office/drawing/2014/main" id="{434BD6F2-1413-7845-B8CF-CC7D6DBA85FC}"/>
              </a:ext>
            </a:extLst>
          </p:cNvPr>
          <p:cNvSpPr/>
          <p:nvPr/>
        </p:nvSpPr>
        <p:spPr>
          <a:xfrm>
            <a:off x="3761009" y="2253467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19">
            <a:extLst>
              <a:ext uri="{FF2B5EF4-FFF2-40B4-BE49-F238E27FC236}">
                <a16:creationId xmlns:a16="http://schemas.microsoft.com/office/drawing/2014/main" id="{11532CE8-945D-4D40-9CCF-FAFC548946DA}"/>
              </a:ext>
            </a:extLst>
          </p:cNvPr>
          <p:cNvSpPr/>
          <p:nvPr/>
        </p:nvSpPr>
        <p:spPr>
          <a:xfrm>
            <a:off x="8290298" y="2265161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DE333E-08B1-0540-904C-E1600C8AC2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946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A74D260-E426-9E78-4F63-ED5C7A3A7E4F}"/>
              </a:ext>
            </a:extLst>
          </p:cNvPr>
          <p:cNvSpPr/>
          <p:nvPr/>
        </p:nvSpPr>
        <p:spPr bwMode="auto">
          <a:xfrm>
            <a:off x="3533917" y="4903495"/>
            <a:ext cx="500455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3449" y="2786979"/>
            <a:ext cx="10812335" cy="18368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In C</a:t>
            </a:r>
            <a:r>
              <a:rPr lang="en-US" sz="2200" dirty="0"/>
              <a:t>, when the </a:t>
            </a:r>
            <a:r>
              <a:rPr lang="en-US" sz="2200" dirty="0">
                <a:solidFill>
                  <a:srgbClr val="7030A0"/>
                </a:solidFill>
              </a:rPr>
              <a:t>branch guard (condition test) </a:t>
            </a:r>
            <a:r>
              <a:rPr lang="en-US" sz="2200" dirty="0"/>
              <a:t>evaluates </a:t>
            </a:r>
            <a:r>
              <a:rPr lang="en-US" sz="2200" b="1" u="sng" dirty="0">
                <a:solidFill>
                  <a:srgbClr val="FF0000"/>
                </a:solidFill>
              </a:rPr>
              <a:t>non-zero</a:t>
            </a:r>
            <a:r>
              <a:rPr lang="en-US" sz="2200" dirty="0"/>
              <a:t> you </a:t>
            </a:r>
            <a:r>
              <a:rPr lang="en-US" sz="2200" b="1" i="1" dirty="0">
                <a:solidFill>
                  <a:srgbClr val="0070C0"/>
                </a:solidFill>
              </a:rPr>
              <a:t>fall through </a:t>
            </a:r>
            <a:r>
              <a:rPr lang="en-US" sz="2200" dirty="0"/>
              <a:t>to the </a:t>
            </a:r>
            <a:r>
              <a:rPr lang="en-US" sz="2200" b="1" i="1" dirty="0">
                <a:solidFill>
                  <a:srgbClr val="00B050"/>
                </a:solidFill>
              </a:rPr>
              <a:t>condition true </a:t>
            </a:r>
            <a:r>
              <a:rPr lang="en-US" sz="2200" dirty="0"/>
              <a:t>block, otherwise you branch to the </a:t>
            </a:r>
            <a:r>
              <a:rPr lang="en-US" sz="2200" i="1" dirty="0">
                <a:solidFill>
                  <a:srgbClr val="FF0000"/>
                </a:solidFill>
              </a:rPr>
              <a:t>condition false </a:t>
            </a:r>
            <a:r>
              <a:rPr lang="en-US" sz="2200" dirty="0"/>
              <a:t>block</a:t>
            </a:r>
          </a:p>
          <a:p>
            <a:r>
              <a:rPr lang="en-US" sz="2200" dirty="0">
                <a:solidFill>
                  <a:srgbClr val="2C895B"/>
                </a:solidFill>
              </a:rPr>
              <a:t>Block order</a:t>
            </a:r>
            <a:r>
              <a:rPr lang="en-US" sz="2200" dirty="0">
                <a:solidFill>
                  <a:schemeClr val="tx2"/>
                </a:solidFill>
              </a:rPr>
              <a:t>: (the </a:t>
            </a:r>
            <a:r>
              <a:rPr lang="en-US" sz="2200" dirty="0">
                <a:solidFill>
                  <a:srgbClr val="FF0000"/>
                </a:solidFill>
              </a:rPr>
              <a:t>order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7030A0"/>
                </a:solidFill>
              </a:rPr>
              <a:t>blocks appear </a:t>
            </a:r>
            <a:r>
              <a:rPr lang="en-US" sz="2200" dirty="0">
                <a:solidFill>
                  <a:schemeClr val="tx2"/>
                </a:solidFill>
              </a:rPr>
              <a:t>in C code) can be changed by </a:t>
            </a:r>
            <a:r>
              <a:rPr lang="en-US" sz="2200" b="1" dirty="0">
                <a:solidFill>
                  <a:srgbClr val="7030A0"/>
                </a:solidFill>
              </a:rPr>
              <a:t>inverting</a:t>
            </a:r>
            <a:r>
              <a:rPr lang="en-US" sz="2200" dirty="0">
                <a:solidFill>
                  <a:srgbClr val="7030A0"/>
                </a:solidFill>
              </a:rPr>
              <a:t> the conditional test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swapping</a:t>
            </a:r>
            <a:r>
              <a:rPr lang="en-US" sz="2200" dirty="0">
                <a:solidFill>
                  <a:srgbClr val="0070C0"/>
                </a:solidFill>
              </a:rPr>
              <a:t> the order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false blocks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Review 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07049" y="588602"/>
            <a:ext cx="500455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707886"/>
            <a:chOff x="466367" y="-718962"/>
            <a:chExt cx="304399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238888" y="560420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330328" y="1712346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715A5-F61D-51D6-BEFA-762B4B9B7D59}"/>
              </a:ext>
            </a:extLst>
          </p:cNvPr>
          <p:cNvGrpSpPr/>
          <p:nvPr/>
        </p:nvGrpSpPr>
        <p:grpSpPr>
          <a:xfrm>
            <a:off x="8330328" y="4868966"/>
            <a:ext cx="2123448" cy="707886"/>
            <a:chOff x="444793" y="-1526657"/>
            <a:chExt cx="212344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9CED2-F5DA-C8FA-0104-9BEB01F0AA1D}"/>
                </a:ext>
              </a:extLst>
            </p:cNvPr>
            <p:cNvSpPr txBox="1"/>
            <p:nvPr/>
          </p:nvSpPr>
          <p:spPr>
            <a:xfrm>
              <a:off x="1180911" y="-1526657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FFF346BA-A974-8D39-E7DB-4062BAF9289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41738-6690-139C-8E57-E96896085F38}"/>
              </a:ext>
            </a:extLst>
          </p:cNvPr>
          <p:cNvGrpSpPr/>
          <p:nvPr/>
        </p:nvGrpSpPr>
        <p:grpSpPr>
          <a:xfrm>
            <a:off x="8348298" y="6032505"/>
            <a:ext cx="2105478" cy="707886"/>
            <a:chOff x="444793" y="-1017434"/>
            <a:chExt cx="210547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E3EF9-1454-592E-C3F7-7BEA6E400DB3}"/>
                </a:ext>
              </a:extLst>
            </p:cNvPr>
            <p:cNvSpPr txBox="1"/>
            <p:nvPr/>
          </p:nvSpPr>
          <p:spPr>
            <a:xfrm>
              <a:off x="1162941" y="-1017434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4FFF4A76-0653-EFE7-8B54-361A942ED021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201067-7338-128C-A664-CC000216FCE5}"/>
              </a:ext>
            </a:extLst>
          </p:cNvPr>
          <p:cNvGrpSpPr/>
          <p:nvPr/>
        </p:nvGrpSpPr>
        <p:grpSpPr>
          <a:xfrm>
            <a:off x="547459" y="5005392"/>
            <a:ext cx="3066460" cy="707886"/>
            <a:chOff x="443897" y="-718962"/>
            <a:chExt cx="306646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BF4B35-B4EF-C758-034B-05FBD40A5AC8}"/>
                </a:ext>
              </a:extLst>
            </p:cNvPr>
            <p:cNvSpPr txBox="1"/>
            <p:nvPr/>
          </p:nvSpPr>
          <p:spPr>
            <a:xfrm>
              <a:off x="44389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2AA3D6FE-97F9-5BE4-5C7A-39D3FE5EEA90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E0B56B-A6E3-3218-E401-9A6FF38582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05718" y="5273511"/>
            <a:ext cx="8246473" cy="8228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Changing the </a:t>
            </a:r>
            <a:r>
              <a:rPr lang="en-US" sz="2200" dirty="0">
                <a:solidFill>
                  <a:srgbClr val="0070C0"/>
                </a:solidFill>
              </a:rPr>
              <a:t>conditional test (guard) to its inverse</a:t>
            </a:r>
            <a:r>
              <a:rPr lang="en-US" sz="2200" dirty="0"/>
              <a:t>, allows you </a:t>
            </a:r>
            <a:r>
              <a:rPr lang="en-US" sz="2200" dirty="0">
                <a:solidFill>
                  <a:srgbClr val="2C895B"/>
                </a:solidFill>
              </a:rPr>
              <a:t>to swap the order of the blocks </a:t>
            </a:r>
            <a:r>
              <a:rPr lang="en-US" sz="2200" dirty="0"/>
              <a:t>in an </a:t>
            </a:r>
            <a:r>
              <a:rPr lang="en-US" sz="2200" dirty="0">
                <a:solidFill>
                  <a:srgbClr val="F37440"/>
                </a:solidFill>
              </a:rPr>
              <a:t>if else </a:t>
            </a:r>
            <a:r>
              <a:rPr lang="en-US" sz="2200" dirty="0"/>
              <a:t>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0664759" cy="715294"/>
          </a:xfrm>
        </p:spPr>
        <p:txBody>
          <a:bodyPr/>
          <a:lstStyle/>
          <a:p>
            <a:r>
              <a:rPr lang="en-US" dirty="0"/>
              <a:t>Examples: Guards (Conditional Tests) and their Inverse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2285639" y="1173058"/>
          <a:ext cx="7620720" cy="374923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957280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4663440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"Inverse"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098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2884" y="3351197"/>
            <a:ext cx="11432992" cy="32106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In ARM32, </a:t>
            </a:r>
            <a:r>
              <a:rPr lang="en-US" sz="2200" dirty="0">
                <a:solidFill>
                  <a:schemeClr val="tx2"/>
                </a:solidFill>
              </a:rPr>
              <a:t>you either </a:t>
            </a:r>
            <a:r>
              <a:rPr lang="en-US" sz="2200" b="1" dirty="0">
                <a:solidFill>
                  <a:srgbClr val="2C895B"/>
                </a:solidFill>
              </a:rPr>
              <a:t>fall through </a:t>
            </a:r>
            <a:r>
              <a:rPr lang="en-US" sz="2200" dirty="0">
                <a:solidFill>
                  <a:schemeClr val="tx2"/>
                </a:solidFill>
              </a:rPr>
              <a:t>(execute the </a:t>
            </a:r>
            <a:r>
              <a:rPr lang="en-US" sz="2200" i="1" dirty="0">
                <a:solidFill>
                  <a:srgbClr val="2C895B"/>
                </a:solidFill>
              </a:rPr>
              <a:t>next instruction </a:t>
            </a:r>
            <a:r>
              <a:rPr lang="en-US" sz="2200" i="1" dirty="0">
                <a:solidFill>
                  <a:srgbClr val="F37440"/>
                </a:solidFill>
              </a:rPr>
              <a:t>in sequence</a:t>
            </a:r>
            <a:r>
              <a:rPr lang="en-US" sz="2200" dirty="0">
                <a:solidFill>
                  <a:schemeClr val="tx2"/>
                </a:solidFill>
              </a:rPr>
              <a:t>) or </a:t>
            </a:r>
            <a:r>
              <a:rPr lang="en-US" sz="2200" b="1" dirty="0">
                <a:solidFill>
                  <a:srgbClr val="0070C0"/>
                </a:solidFill>
              </a:rPr>
              <a:t>branch to a specific instruction </a:t>
            </a:r>
            <a:r>
              <a:rPr lang="en-US" sz="2200" dirty="0">
                <a:solidFill>
                  <a:schemeClr val="tx2"/>
                </a:solidFill>
              </a:rPr>
              <a:t>and then </a:t>
            </a:r>
            <a:r>
              <a:rPr lang="en-US" sz="2200" i="1" dirty="0">
                <a:solidFill>
                  <a:srgbClr val="0070C0"/>
                </a:solidFill>
              </a:rPr>
              <a:t>resume</a:t>
            </a:r>
            <a:r>
              <a:rPr lang="en-US" sz="2200" dirty="0">
                <a:solidFill>
                  <a:srgbClr val="0070C0"/>
                </a:solidFill>
              </a:rPr>
              <a:t> sequential instruction execution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order to keep the </a:t>
            </a:r>
            <a:r>
              <a:rPr lang="en-US" sz="2200" b="1" dirty="0">
                <a:solidFill>
                  <a:srgbClr val="2C895B"/>
                </a:solidFill>
              </a:rPr>
              <a:t>same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b="1" dirty="0">
                <a:solidFill>
                  <a:srgbClr val="2C895B"/>
                </a:solidFill>
              </a:rPr>
              <a:t>block order a</a:t>
            </a:r>
            <a:r>
              <a:rPr lang="en-US" sz="2200" dirty="0">
                <a:solidFill>
                  <a:schemeClr val="tx2"/>
                </a:solidFill>
              </a:rPr>
              <a:t>s the </a:t>
            </a:r>
            <a:r>
              <a:rPr lang="en-US" sz="2200" b="1" dirty="0">
                <a:solidFill>
                  <a:srgbClr val="2C895B"/>
                </a:solidFill>
              </a:rPr>
              <a:t>C version </a:t>
            </a:r>
            <a:r>
              <a:rPr lang="en-US" sz="2200" dirty="0">
                <a:solidFill>
                  <a:schemeClr val="tx2"/>
                </a:solidFill>
              </a:rPr>
              <a:t>that says:</a:t>
            </a:r>
            <a:r>
              <a:rPr lang="en-US" sz="2200" b="1" dirty="0">
                <a:solidFill>
                  <a:srgbClr val="F37440"/>
                </a:solidFill>
              </a:rPr>
              <a:t> </a:t>
            </a:r>
            <a:r>
              <a:rPr lang="en-US" sz="2200" b="1" i="1" dirty="0">
                <a:solidFill>
                  <a:srgbClr val="0070C0"/>
                </a:solidFill>
              </a:rPr>
              <a:t>fall through </a:t>
            </a:r>
            <a:r>
              <a:rPr lang="en-US" sz="2200" dirty="0">
                <a:solidFill>
                  <a:schemeClr val="tx2"/>
                </a:solidFill>
              </a:rPr>
              <a:t>to the </a:t>
            </a:r>
            <a:r>
              <a:rPr lang="en-US" sz="2200" dirty="0">
                <a:solidFill>
                  <a:srgbClr val="2C895B"/>
                </a:solidFill>
              </a:rPr>
              <a:t>condition </a:t>
            </a:r>
            <a:r>
              <a:rPr lang="en-US" sz="2200" b="1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block when the </a:t>
            </a:r>
            <a:r>
              <a:rPr lang="en-US" sz="2200" dirty="0">
                <a:solidFill>
                  <a:srgbClr val="7030A0"/>
                </a:solidFill>
              </a:rPr>
              <a:t>branch guard </a:t>
            </a:r>
            <a:r>
              <a:rPr lang="en-US" sz="2200" dirty="0">
                <a:solidFill>
                  <a:schemeClr val="tx2"/>
                </a:solidFill>
              </a:rPr>
              <a:t>evaluates to be </a:t>
            </a:r>
            <a:r>
              <a:rPr lang="en-US" sz="2200" b="1" dirty="0">
                <a:solidFill>
                  <a:srgbClr val="2C895B"/>
                </a:solidFill>
              </a:rPr>
              <a:t>true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Assembly: </a:t>
            </a:r>
            <a:r>
              <a:rPr lang="en-US" sz="2200" b="1" i="1" dirty="0">
                <a:solidFill>
                  <a:srgbClr val="C00000"/>
                </a:solidFill>
              </a:rPr>
              <a:t>invert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F37440"/>
                </a:solidFill>
              </a:rPr>
              <a:t>condition test </a:t>
            </a:r>
            <a:r>
              <a:rPr lang="en-US" sz="2200" dirty="0">
                <a:solidFill>
                  <a:schemeClr val="tx2"/>
                </a:solidFill>
              </a:rPr>
              <a:t>to </a:t>
            </a:r>
            <a:r>
              <a:rPr lang="en-US" sz="2200" b="1" dirty="0">
                <a:solidFill>
                  <a:srgbClr val="0070C0"/>
                </a:solidFill>
              </a:rPr>
              <a:t>branch around </a:t>
            </a:r>
            <a:r>
              <a:rPr lang="en-US" sz="2200" dirty="0"/>
              <a:t>the </a:t>
            </a:r>
            <a:r>
              <a:rPr lang="en-US" sz="2200" b="1" i="1" dirty="0">
                <a:solidFill>
                  <a:srgbClr val="2C895B"/>
                </a:solidFill>
              </a:rPr>
              <a:t>condition true </a:t>
            </a:r>
            <a:r>
              <a:rPr lang="en-US" sz="2200" dirty="0">
                <a:solidFill>
                  <a:schemeClr val="tx2"/>
                </a:solidFill>
              </a:rPr>
              <a:t>block</a:t>
            </a:r>
          </a:p>
          <a:p>
            <a:r>
              <a:rPr lang="en-US" sz="2200" dirty="0">
                <a:solidFill>
                  <a:srgbClr val="C00000"/>
                </a:solidFill>
              </a:rPr>
              <a:t>Summary</a:t>
            </a:r>
            <a:r>
              <a:rPr lang="en-US" sz="2200" dirty="0">
                <a:solidFill>
                  <a:srgbClr val="7030A0"/>
                </a:solidFill>
              </a:rPr>
              <a:t>: In ARM32 </a:t>
            </a:r>
            <a:r>
              <a:rPr lang="en-US" sz="2200" dirty="0"/>
              <a:t>use a </a:t>
            </a:r>
            <a:r>
              <a:rPr lang="en-US" sz="2200" b="1" dirty="0"/>
              <a:t>condition test </a:t>
            </a:r>
            <a:r>
              <a:rPr lang="en-US" sz="2200" dirty="0"/>
              <a:t>that </a:t>
            </a:r>
            <a:r>
              <a:rPr lang="en-US" sz="2200" b="1" dirty="0"/>
              <a:t>specifies the </a:t>
            </a:r>
            <a:r>
              <a:rPr lang="en-US" sz="2200" b="1" u="sng" dirty="0"/>
              <a:t>opposite</a:t>
            </a:r>
            <a:r>
              <a:rPr lang="en-US" sz="2200" b="1" dirty="0"/>
              <a:t> of the condition used in C , then </a:t>
            </a:r>
            <a:r>
              <a:rPr lang="en-US" sz="2200" b="1" dirty="0">
                <a:solidFill>
                  <a:srgbClr val="FF0000"/>
                </a:solidFill>
              </a:rPr>
              <a:t>branch around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condition true </a:t>
            </a:r>
            <a:r>
              <a:rPr lang="en-US" sz="2200" dirty="0"/>
              <a:t>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2" y="296135"/>
            <a:ext cx="10515600" cy="407296"/>
          </a:xfrm>
        </p:spPr>
        <p:txBody>
          <a:bodyPr/>
          <a:lstStyle/>
          <a:p>
            <a:r>
              <a:rPr lang="en-US" dirty="0"/>
              <a:t>Program Flow: Keeping the same </a:t>
            </a:r>
            <a:r>
              <a:rPr lang="en-US" i="1" dirty="0">
                <a:solidFill>
                  <a:srgbClr val="2C895B"/>
                </a:solidFill>
              </a:rPr>
              <a:t>"Block Order" </a:t>
            </a:r>
            <a:r>
              <a:rPr lang="en-US" dirty="0"/>
              <a:t>as 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2745371" y="920335"/>
            <a:ext cx="723323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when true "fall through" to here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in assembly branch to here if not true */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057586" y="706117"/>
            <a:ext cx="1723549" cy="717329"/>
            <a:chOff x="1205955" y="-718962"/>
            <a:chExt cx="1723549" cy="717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1205955" y="-718962"/>
              <a:ext cx="172354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10800000">
              <a:off x="1348348" y="-300946"/>
              <a:ext cx="98643" cy="2993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9822300" y="1690631"/>
            <a:ext cx="2105478" cy="707886"/>
            <a:chOff x="444793" y="-1222226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222226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ight Brace 2">
            <a:extLst>
              <a:ext uri="{FF2B5EF4-FFF2-40B4-BE49-F238E27FC236}">
                <a16:creationId xmlns:a16="http://schemas.microsoft.com/office/drawing/2014/main" id="{682CE398-C785-43A1-7098-3668F82361B9}"/>
              </a:ext>
            </a:extLst>
          </p:cNvPr>
          <p:cNvSpPr/>
          <p:nvPr/>
        </p:nvSpPr>
        <p:spPr>
          <a:xfrm>
            <a:off x="9331287" y="1690631"/>
            <a:ext cx="449100" cy="707886"/>
          </a:xfrm>
          <a:prstGeom prst="rightBrace">
            <a:avLst/>
          </a:prstGeom>
          <a:ln w="25400">
            <a:solidFill>
              <a:srgbClr val="2C89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Block Order In Code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1323122" y="1191148"/>
          <a:ext cx="1001864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360358387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Signed</a:t>
                      </a:r>
                    </a:p>
                    <a:p>
                      <a:pPr algn="ctr"/>
                      <a:r>
                        <a:rPr lang="en-US" dirty="0"/>
                        <a:t>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Unsigned 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blo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bhs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bhi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497791" y="2337763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522514" y="2312654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BBC-BF13-9844-AC31-27E935A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7" y="72612"/>
            <a:ext cx="5724458" cy="551978"/>
          </a:xfrm>
        </p:spPr>
        <p:txBody>
          <a:bodyPr/>
          <a:lstStyle/>
          <a:p>
            <a:r>
              <a:rPr lang="en-US" dirty="0"/>
              <a:t>Assembly and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5202-FDC7-2C41-881A-A0828F257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7624" y="612762"/>
            <a:ext cx="8380195" cy="358844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Machine Language (or code): Set of </a:t>
            </a:r>
            <a:r>
              <a:rPr lang="en-US" sz="1800" dirty="0">
                <a:solidFill>
                  <a:schemeClr val="accent1"/>
                </a:solidFill>
              </a:rPr>
              <a:t>instructions</a:t>
            </a:r>
            <a:r>
              <a:rPr lang="en-US" sz="1800" dirty="0"/>
              <a:t> the CPU executes are </a:t>
            </a:r>
            <a:r>
              <a:rPr lang="en-US" sz="1800" dirty="0">
                <a:solidFill>
                  <a:schemeClr val="accent1"/>
                </a:solidFill>
              </a:rPr>
              <a:t>encoded in memory </a:t>
            </a:r>
            <a:r>
              <a:rPr lang="en-US" sz="1800" dirty="0">
                <a:solidFill>
                  <a:schemeClr val="tx2"/>
                </a:solidFill>
              </a:rPr>
              <a:t>using</a:t>
            </a:r>
            <a:r>
              <a:rPr lang="en-US" sz="1800" dirty="0">
                <a:solidFill>
                  <a:schemeClr val="accent1"/>
                </a:solidFill>
              </a:rPr>
              <a:t> patterns of ones and zeros (like binary numbers)</a:t>
            </a:r>
          </a:p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Assembly language </a:t>
            </a:r>
            <a:r>
              <a:rPr lang="en-US" sz="1800" dirty="0"/>
              <a:t>is a </a:t>
            </a:r>
            <a:r>
              <a:rPr lang="en-US" sz="1800" dirty="0">
                <a:solidFill>
                  <a:srgbClr val="FF0000"/>
                </a:solidFill>
              </a:rPr>
              <a:t>symbolic version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machine language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Each assembly statement (called an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Instruction</a:t>
            </a:r>
            <a:r>
              <a:rPr lang="en-US" sz="1800" dirty="0">
                <a:ea typeface="宋体" charset="0"/>
                <a:cs typeface="宋体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Executes </a:t>
            </a:r>
            <a:r>
              <a:rPr lang="en-US" sz="1600" dirty="0">
                <a:solidFill>
                  <a:srgbClr val="0070C0"/>
                </a:solidFill>
                <a:ea typeface="宋体" charset="0"/>
                <a:cs typeface="宋体" charset="0"/>
              </a:rPr>
              <a:t>exactly </a:t>
            </a:r>
            <a:r>
              <a:rPr lang="en-US" sz="1600" b="1" dirty="0">
                <a:solidFill>
                  <a:srgbClr val="0070C0"/>
                </a:solidFill>
                <a:ea typeface="宋体" charset="0"/>
                <a:cs typeface="宋体" charset="0"/>
              </a:rPr>
              <a:t>one</a:t>
            </a:r>
            <a:r>
              <a:rPr lang="en-US" sz="1600" dirty="0">
                <a:solidFill>
                  <a:srgbClr val="0070C0"/>
                </a:solidFill>
                <a:ea typeface="宋体" charset="0"/>
                <a:cs typeface="宋体" charset="0"/>
              </a:rPr>
              <a:t> </a:t>
            </a:r>
            <a:r>
              <a:rPr lang="en-US" sz="1600" dirty="0">
                <a:ea typeface="宋体" charset="0"/>
                <a:cs typeface="宋体" charset="0"/>
              </a:rPr>
              <a:t>from a list of simple commands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Instructions describe operations (e.g., =, +, -, *)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Execution flows from low to high memory one instruction at a time unless there is a branch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One line of </a:t>
            </a:r>
            <a:r>
              <a:rPr lang="en-US" sz="1800" dirty="0">
                <a:solidFill>
                  <a:schemeClr val="accent1"/>
                </a:solidFill>
                <a:ea typeface="宋体" charset="0"/>
                <a:cs typeface="宋体" charset="0"/>
              </a:rPr>
              <a:t>arm32 machine code contains one instruction in one word (32 bits)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solidFill>
                  <a:schemeClr val="accent1"/>
                </a:solidFill>
                <a:ea typeface="宋体" charset="0"/>
                <a:cs typeface="宋体" charset="0"/>
              </a:rPr>
              <a:t>Assembler (gnu as) translates assembly to machine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7C10-B151-2647-B17F-BFEBC1CE81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7E8620-5995-1C66-B3F9-0B82938BA2B4}"/>
              </a:ext>
            </a:extLst>
          </p:cNvPr>
          <p:cNvGrpSpPr/>
          <p:nvPr/>
        </p:nvGrpSpPr>
        <p:grpSpPr>
          <a:xfrm>
            <a:off x="-106880" y="688185"/>
            <a:ext cx="1276420" cy="5925241"/>
            <a:chOff x="5391446" y="535470"/>
            <a:chExt cx="1557994" cy="587444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3EC0F7-CA36-FF0C-DBA4-9A1815AC1F48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DACCF8-C209-1245-9CC7-635434F98B2E}"/>
                </a:ext>
              </a:extLst>
            </p:cNvPr>
            <p:cNvSpPr txBox="1"/>
            <p:nvPr/>
          </p:nvSpPr>
          <p:spPr>
            <a:xfrm>
              <a:off x="5503769" y="6135287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427B6B-006D-45C5-220F-F73011D7C5D4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 bwMode="auto">
            <a:xfrm>
              <a:off x="6170444" y="810094"/>
              <a:ext cx="56161" cy="5325193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EBCA0F-099A-5552-59F9-4027831EEC76}"/>
                </a:ext>
              </a:extLst>
            </p:cNvPr>
            <p:cNvSpPr txBox="1"/>
            <p:nvPr/>
          </p:nvSpPr>
          <p:spPr>
            <a:xfrm>
              <a:off x="5503770" y="2945624"/>
              <a:ext cx="1369511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  <a:endParaRPr lang="en-US" sz="2000" dirty="0">
                <a:solidFill>
                  <a:schemeClr val="accent5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24C8B4-25CE-2D33-0A0D-D52858F6FEE4}"/>
              </a:ext>
            </a:extLst>
          </p:cNvPr>
          <p:cNvGrpSpPr/>
          <p:nvPr/>
        </p:nvGrpSpPr>
        <p:grpSpPr>
          <a:xfrm>
            <a:off x="1107147" y="605900"/>
            <a:ext cx="2526189" cy="6021446"/>
            <a:chOff x="6583680" y="1280160"/>
            <a:chExt cx="2377440" cy="5257800"/>
          </a:xfrm>
        </p:grpSpPr>
        <p:sp>
          <p:nvSpPr>
            <p:cNvPr id="39" name="Rectangle 7">
              <a:extLst>
                <a:ext uri="{FF2B5EF4-FFF2-40B4-BE49-F238E27FC236}">
                  <a16:creationId xmlns:a16="http://schemas.microsoft.com/office/drawing/2014/main" id="{694B771A-184B-5B75-7510-5F69283DCDB8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BDAE28-7157-DAC1-656A-4F0D95D9F465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CD916-FCF1-2E86-840E-43DB93E4F1A2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B3CCF7-1F2C-CA5E-6EA8-37E85E73504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3FCDC-FE8C-7316-F61B-32A8815CF90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EA2E5E-4898-7053-B75A-7AE4CDC4E8A7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1CBFE3-EF92-2B02-518E-CD95B6A14D18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79BA73-30D3-F4EF-3CE9-509AF4883A6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A5A58F-FE22-44FF-F296-46E030C7A33E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EF6C439-EC49-DE64-D9D5-CBD23D114D36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E733A65-EDF7-92A6-AC7F-064F3FF67D79}"/>
              </a:ext>
            </a:extLst>
          </p:cNvPr>
          <p:cNvSpPr/>
          <p:nvPr/>
        </p:nvSpPr>
        <p:spPr bwMode="auto">
          <a:xfrm>
            <a:off x="1107147" y="5440706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A8BC1-1DC0-7C0E-2B98-FD0FC126A0EE}"/>
              </a:ext>
            </a:extLst>
          </p:cNvPr>
          <p:cNvGrpSpPr/>
          <p:nvPr/>
        </p:nvGrpSpPr>
        <p:grpSpPr>
          <a:xfrm>
            <a:off x="3697624" y="4201206"/>
            <a:ext cx="8301421" cy="2649898"/>
            <a:chOff x="3697624" y="4201206"/>
            <a:chExt cx="8301421" cy="264989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F7FBDB-0EC0-774D-8900-C0E542CD3C0F}"/>
                </a:ext>
              </a:extLst>
            </p:cNvPr>
            <p:cNvSpPr/>
            <p:nvPr/>
          </p:nvSpPr>
          <p:spPr bwMode="auto">
            <a:xfrm>
              <a:off x="4216220" y="4904123"/>
              <a:ext cx="7782825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1040c: 	e28db004 		  add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4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10410: 	e59f0010 		 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ldr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r0, [pc, 16]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10414: 	ebffffb3 		  bl 102e8 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20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printf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10418: 	e3a00000 		  mov r0, 0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1041c: 	e24bd004 		  sub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592B6-F0FA-AF4A-9BA7-34BE6BB3E29A}"/>
                </a:ext>
              </a:extLst>
            </p:cNvPr>
            <p:cNvSpPr txBox="1"/>
            <p:nvPr/>
          </p:nvSpPr>
          <p:spPr>
            <a:xfrm>
              <a:off x="4267095" y="4201206"/>
              <a:ext cx="76403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</a:rPr>
                <a:t>Memory 	 word (4-bytes)</a:t>
              </a:r>
            </a:p>
            <a:p>
              <a:r>
                <a:rPr lang="en-US" sz="2000" b="1" dirty="0">
                  <a:solidFill>
                    <a:schemeClr val="accent5"/>
                  </a:solidFill>
                </a:rPr>
                <a:t>Address	 contents		     Assembly Language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4AFD0-4B3E-D244-ACFC-3C95B3742731}"/>
                </a:ext>
              </a:extLst>
            </p:cNvPr>
            <p:cNvSpPr txBox="1"/>
            <p:nvPr/>
          </p:nvSpPr>
          <p:spPr>
            <a:xfrm>
              <a:off x="7746550" y="5339345"/>
              <a:ext cx="108888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Machine Code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4E8D9-9560-7D4C-9E9D-E087556A443B}"/>
                </a:ext>
              </a:extLst>
            </p:cNvPr>
            <p:cNvSpPr txBox="1"/>
            <p:nvPr/>
          </p:nvSpPr>
          <p:spPr>
            <a:xfrm>
              <a:off x="5907745" y="6512550"/>
              <a:ext cx="1729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high &lt;- low bytes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CF8F4F64-B46B-4D95-A132-2AED5CBAA766}"/>
                </a:ext>
              </a:extLst>
            </p:cNvPr>
            <p:cNvSpPr/>
            <p:nvPr/>
          </p:nvSpPr>
          <p:spPr>
            <a:xfrm>
              <a:off x="7437791" y="5574512"/>
              <a:ext cx="308759" cy="20182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Arrow 49">
              <a:extLst>
                <a:ext uri="{FF2B5EF4-FFF2-40B4-BE49-F238E27FC236}">
                  <a16:creationId xmlns:a16="http://schemas.microsoft.com/office/drawing/2014/main" id="{153B078D-3716-A080-9AE0-06C53F33E534}"/>
                </a:ext>
              </a:extLst>
            </p:cNvPr>
            <p:cNvSpPr/>
            <p:nvPr/>
          </p:nvSpPr>
          <p:spPr>
            <a:xfrm>
              <a:off x="3697624" y="5574512"/>
              <a:ext cx="518596" cy="37070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9571" y="556164"/>
            <a:ext cx="10249528" cy="101566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then </a:t>
            </a:r>
            <a:r>
              <a:rPr lang="en-US" sz="2200" b="1" dirty="0">
                <a:solidFill>
                  <a:srgbClr val="C00000"/>
                </a:solidFill>
              </a:rPr>
              <a:t>branch around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0" indent="0">
              <a:buNone/>
            </a:pPr>
            <a:r>
              <a:rPr lang="en-US" sz="2200" dirty="0"/>
              <a:t>Use a </a:t>
            </a:r>
            <a:r>
              <a:rPr lang="en-US" sz="2200" b="1" dirty="0"/>
              <a:t>conditional test </a:t>
            </a:r>
            <a:r>
              <a:rPr lang="en-US" sz="2200" dirty="0"/>
              <a:t>that </a:t>
            </a:r>
            <a:r>
              <a:rPr lang="en-US" sz="2200" b="1" dirty="0"/>
              <a:t>specifies the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u="sng" dirty="0">
                <a:solidFill>
                  <a:srgbClr val="C00000"/>
                </a:solidFill>
              </a:rPr>
              <a:t>inverse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dirty="0"/>
              <a:t>of the condition used in 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06945" y="4336761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true block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/>
        </p:nvGraphicFramePr>
        <p:xfrm>
          <a:off x="1125401" y="1798376"/>
          <a:ext cx="9511190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009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2096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80F86ED-27CD-4F22-B4C9-3C62987B45B3}"/>
              </a:ext>
            </a:extLst>
          </p:cNvPr>
          <p:cNvSpPr/>
          <p:nvPr/>
        </p:nvSpPr>
        <p:spPr>
          <a:xfrm>
            <a:off x="5768756" y="5263052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251221ED-227B-EFE7-AE6E-FA986EDD5D2D}"/>
              </a:ext>
            </a:extLst>
          </p:cNvPr>
          <p:cNvSpPr/>
          <p:nvPr/>
        </p:nvSpPr>
        <p:spPr>
          <a:xfrm rot="5400000" flipV="1">
            <a:off x="6188643" y="4832734"/>
            <a:ext cx="1584702" cy="1576404"/>
          </a:xfrm>
          <a:prstGeom prst="circularArrow">
            <a:avLst>
              <a:gd name="adj1" fmla="val 4058"/>
              <a:gd name="adj2" fmla="val 620451"/>
              <a:gd name="adj3" fmla="val 18434165"/>
              <a:gd name="adj4" fmla="val 10742807"/>
              <a:gd name="adj5" fmla="val 6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9BC243-C39D-66CB-C6FB-7802060D0DBB}"/>
              </a:ext>
            </a:extLst>
          </p:cNvPr>
          <p:cNvGrpSpPr/>
          <p:nvPr/>
        </p:nvGrpSpPr>
        <p:grpSpPr>
          <a:xfrm>
            <a:off x="8931058" y="4076834"/>
            <a:ext cx="3022202" cy="1015663"/>
            <a:chOff x="3332193" y="22283"/>
            <a:chExt cx="3022202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A1689-BF35-3074-0182-4F7989FC24F0}"/>
                </a:ext>
              </a:extLst>
            </p:cNvPr>
            <p:cNvSpPr txBox="1"/>
            <p:nvPr/>
          </p:nvSpPr>
          <p:spPr>
            <a:xfrm>
              <a:off x="3883824" y="22283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9E842B6-3D22-491B-933D-12337E9414E1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46FB0A-207A-C908-7E5D-F36B4E590E45}"/>
              </a:ext>
            </a:extLst>
          </p:cNvPr>
          <p:cNvGrpSpPr/>
          <p:nvPr/>
        </p:nvGrpSpPr>
        <p:grpSpPr>
          <a:xfrm>
            <a:off x="172069" y="4064946"/>
            <a:ext cx="5504355" cy="2497219"/>
            <a:chOff x="172069" y="4064946"/>
            <a:chExt cx="5504355" cy="249721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3DB1570-EB33-B498-BD4C-37886733E9F6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condition true block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13" name="Circular Arrow 12">
              <a:extLst>
                <a:ext uri="{FF2B5EF4-FFF2-40B4-BE49-F238E27FC236}">
                  <a16:creationId xmlns:a16="http://schemas.microsoft.com/office/drawing/2014/main" id="{20217ABD-4F5C-B331-ABDE-C01CC65C7092}"/>
                </a:ext>
              </a:extLst>
            </p:cNvPr>
            <p:cNvSpPr/>
            <p:nvPr/>
          </p:nvSpPr>
          <p:spPr>
            <a:xfrm rot="5400000" flipV="1">
              <a:off x="45805" y="4668157"/>
              <a:ext cx="1828931" cy="1576404"/>
            </a:xfrm>
            <a:prstGeom prst="circularArrow">
              <a:avLst>
                <a:gd name="adj1" fmla="val 6328"/>
                <a:gd name="adj2" fmla="val 854759"/>
                <a:gd name="adj3" fmla="val 19397470"/>
                <a:gd name="adj4" fmla="val 12865841"/>
                <a:gd name="adj5" fmla="val 696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96CD14-6A4E-5A05-134C-E220F00F5391}"/>
                </a:ext>
              </a:extLst>
            </p:cNvPr>
            <p:cNvSpPr txBox="1"/>
            <p:nvPr/>
          </p:nvSpPr>
          <p:spPr>
            <a:xfrm>
              <a:off x="3037300" y="4064946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2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6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B4DA1-863C-55C5-49A2-DBE800D1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04" y="14914"/>
            <a:ext cx="10515600" cy="479246"/>
          </a:xfrm>
        </p:spPr>
        <p:txBody>
          <a:bodyPr/>
          <a:lstStyle/>
          <a:p>
            <a:r>
              <a:rPr lang="en-US" dirty="0"/>
              <a:t>If statement examples – </a:t>
            </a:r>
            <a:r>
              <a:rPr lang="en-US" dirty="0">
                <a:solidFill>
                  <a:srgbClr val="C00000"/>
                </a:solidFill>
              </a:rPr>
              <a:t>Branch Around </a:t>
            </a:r>
            <a:r>
              <a:rPr lang="en-US" dirty="0"/>
              <a:t>the </a:t>
            </a:r>
            <a:r>
              <a:rPr lang="en-US" dirty="0">
                <a:solidFill>
                  <a:srgbClr val="2C895B"/>
                </a:solidFill>
              </a:rPr>
              <a:t>True block</a:t>
            </a:r>
            <a:r>
              <a:rPr lang="en-US" dirty="0"/>
              <a:t>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A1A90A-9BA3-92EE-0E78-275953DDD038}"/>
              </a:ext>
            </a:extLst>
          </p:cNvPr>
          <p:cNvSpPr/>
          <p:nvPr/>
        </p:nvSpPr>
        <p:spPr bwMode="auto">
          <a:xfrm>
            <a:off x="1396537" y="992884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 + r3;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r2 = r3;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E1E1B9E-F1C5-83B9-7561-5EB21AE82ACE}"/>
              </a:ext>
            </a:extLst>
          </p:cNvPr>
          <p:cNvSpPr/>
          <p:nvPr/>
        </p:nvSpPr>
        <p:spPr bwMode="auto">
          <a:xfrm>
            <a:off x="1378750" y="3060447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r2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958C2E-704F-62F1-DBEF-44B987B961C5}"/>
              </a:ext>
            </a:extLst>
          </p:cNvPr>
          <p:cNvSpPr/>
          <p:nvPr/>
        </p:nvSpPr>
        <p:spPr bwMode="auto">
          <a:xfrm>
            <a:off x="1378750" y="4982184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int r0, r1;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r2 = r3;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2F9B89-7B7F-101F-08BB-BDD7F17D2324}"/>
              </a:ext>
            </a:extLst>
          </p:cNvPr>
          <p:cNvGrpSpPr/>
          <p:nvPr/>
        </p:nvGrpSpPr>
        <p:grpSpPr>
          <a:xfrm>
            <a:off x="5281863" y="463226"/>
            <a:ext cx="4518119" cy="2185273"/>
            <a:chOff x="5281863" y="987147"/>
            <a:chExt cx="4518119" cy="218527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CD10E33-75BB-DB45-8D9A-EFCD2F287649}"/>
                </a:ext>
              </a:extLst>
            </p:cNvPr>
            <p:cNvSpPr/>
            <p:nvPr/>
          </p:nvSpPr>
          <p:spPr bwMode="auto">
            <a:xfrm>
              <a:off x="6454619" y="987147"/>
              <a:ext cx="3345363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 r1, r2, r3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82C522C-969A-11E8-ED7B-BBD8A7153886}"/>
                </a:ext>
              </a:extLst>
            </p:cNvPr>
            <p:cNvSpPr/>
            <p:nvPr/>
          </p:nvSpPr>
          <p:spPr>
            <a:xfrm>
              <a:off x="5281863" y="1647550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6BC8FB-7634-3CA7-984B-100C6BFD880D}"/>
              </a:ext>
            </a:extLst>
          </p:cNvPr>
          <p:cNvGrpSpPr/>
          <p:nvPr/>
        </p:nvGrpSpPr>
        <p:grpSpPr>
          <a:xfrm>
            <a:off x="5398745" y="2730276"/>
            <a:ext cx="4489983" cy="2185273"/>
            <a:chOff x="5292213" y="2908884"/>
            <a:chExt cx="4489983" cy="218527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51E3D46-EEFE-E79E-4933-CA5A92A2955A}"/>
                </a:ext>
              </a:extLst>
            </p:cNvPr>
            <p:cNvSpPr/>
            <p:nvPr/>
          </p:nvSpPr>
          <p:spPr bwMode="auto">
            <a:xfrm>
              <a:off x="6436833" y="2908884"/>
              <a:ext cx="3345363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r2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111A364C-1BAF-6CE4-5169-300BB373E49F}"/>
                </a:ext>
              </a:extLst>
            </p:cNvPr>
            <p:cNvSpPr/>
            <p:nvPr/>
          </p:nvSpPr>
          <p:spPr>
            <a:xfrm>
              <a:off x="5292213" y="360016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672F47-459A-118F-34A9-AFFFB8CE8C8C}"/>
              </a:ext>
            </a:extLst>
          </p:cNvPr>
          <p:cNvGrpSpPr/>
          <p:nvPr/>
        </p:nvGrpSpPr>
        <p:grpSpPr>
          <a:xfrm>
            <a:off x="5388394" y="5032894"/>
            <a:ext cx="4500334" cy="1836896"/>
            <a:chOff x="5281862" y="4830621"/>
            <a:chExt cx="4500334" cy="183689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BC5325A-AFAE-FDC9-00C0-41D438525463}"/>
                </a:ext>
              </a:extLst>
            </p:cNvPr>
            <p:cNvSpPr/>
            <p:nvPr/>
          </p:nvSpPr>
          <p:spPr bwMode="auto">
            <a:xfrm>
              <a:off x="6436833" y="4830621"/>
              <a:ext cx="3345363" cy="1836896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bls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r0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43F33C18-EC26-E7AB-B70E-FFE4AC5F98EF}"/>
                </a:ext>
              </a:extLst>
            </p:cNvPr>
            <p:cNvSpPr/>
            <p:nvPr/>
          </p:nvSpPr>
          <p:spPr>
            <a:xfrm>
              <a:off x="5281862" y="5370343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ECA-996A-0501-1D81-D42B10BDC92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Circular Arrow 18">
            <a:extLst>
              <a:ext uri="{FF2B5EF4-FFF2-40B4-BE49-F238E27FC236}">
                <a16:creationId xmlns:a16="http://schemas.microsoft.com/office/drawing/2014/main" id="{B13BEBAD-DAB1-2A15-1C16-B03A09DBF526}"/>
              </a:ext>
            </a:extLst>
          </p:cNvPr>
          <p:cNvSpPr/>
          <p:nvPr/>
        </p:nvSpPr>
        <p:spPr>
          <a:xfrm rot="5400000" flipV="1">
            <a:off x="6409374" y="779245"/>
            <a:ext cx="1323439" cy="1612605"/>
          </a:xfrm>
          <a:prstGeom prst="circularArrow">
            <a:avLst>
              <a:gd name="adj1" fmla="val 4268"/>
              <a:gd name="adj2" fmla="val 659802"/>
              <a:gd name="adj3" fmla="val 18686193"/>
              <a:gd name="adj4" fmla="val 10207697"/>
              <a:gd name="adj5" fmla="val 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ular Arrow 19">
            <a:extLst>
              <a:ext uri="{FF2B5EF4-FFF2-40B4-BE49-F238E27FC236}">
                <a16:creationId xmlns:a16="http://schemas.microsoft.com/office/drawing/2014/main" id="{E7FC92FE-AA7A-E5C0-47B6-874C92BE8B45}"/>
              </a:ext>
            </a:extLst>
          </p:cNvPr>
          <p:cNvSpPr/>
          <p:nvPr/>
        </p:nvSpPr>
        <p:spPr>
          <a:xfrm rot="5400000" flipV="1">
            <a:off x="6440909" y="3066731"/>
            <a:ext cx="1217749" cy="1612605"/>
          </a:xfrm>
          <a:prstGeom prst="circularArrow">
            <a:avLst>
              <a:gd name="adj1" fmla="val 4268"/>
              <a:gd name="adj2" fmla="val 659802"/>
              <a:gd name="adj3" fmla="val 18686193"/>
              <a:gd name="adj4" fmla="val 10207697"/>
              <a:gd name="adj5" fmla="val 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>
            <a:extLst>
              <a:ext uri="{FF2B5EF4-FFF2-40B4-BE49-F238E27FC236}">
                <a16:creationId xmlns:a16="http://schemas.microsoft.com/office/drawing/2014/main" id="{E6422A8B-0BAD-C0E5-3AE0-4D5C793C3ADF}"/>
              </a:ext>
            </a:extLst>
          </p:cNvPr>
          <p:cNvSpPr/>
          <p:nvPr/>
        </p:nvSpPr>
        <p:spPr>
          <a:xfrm rot="5400000" flipV="1">
            <a:off x="6634724" y="5124948"/>
            <a:ext cx="897078" cy="1612605"/>
          </a:xfrm>
          <a:prstGeom prst="circularArrow">
            <a:avLst>
              <a:gd name="adj1" fmla="val 4268"/>
              <a:gd name="adj2" fmla="val 659802"/>
              <a:gd name="adj3" fmla="val 18686193"/>
              <a:gd name="adj4" fmla="val 10207697"/>
              <a:gd name="adj5" fmla="val 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DECE83-780E-FD80-0819-D2E89631CAB3}"/>
              </a:ext>
            </a:extLst>
          </p:cNvPr>
          <p:cNvGrpSpPr/>
          <p:nvPr/>
        </p:nvGrpSpPr>
        <p:grpSpPr>
          <a:xfrm>
            <a:off x="9164028" y="468963"/>
            <a:ext cx="2416949" cy="1323439"/>
            <a:chOff x="3332193" y="289693"/>
            <a:chExt cx="2416949" cy="1323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F1723B-C119-19B7-16C3-5279AC6854AD}"/>
                </a:ext>
              </a:extLst>
            </p:cNvPr>
            <p:cNvSpPr txBox="1"/>
            <p:nvPr/>
          </p:nvSpPr>
          <p:spPr>
            <a:xfrm>
              <a:off x="3889594" y="289693"/>
              <a:ext cx="1859548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8476694A-D636-D4D2-1CED-2FB9630E9AFC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461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8" grpId="0"/>
      <p:bldP spid="19" grpId="0" animBg="1"/>
      <p:bldP spid="20" grpId="0" animBg="1"/>
      <p:bldP spid="2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77555" y="690470"/>
            <a:ext cx="5065069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cond. true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else {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false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= 4;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BDED05-5F4A-EDF3-874F-203258FD5A21}"/>
              </a:ext>
            </a:extLst>
          </p:cNvPr>
          <p:cNvGrpSpPr/>
          <p:nvPr/>
        </p:nvGrpSpPr>
        <p:grpSpPr>
          <a:xfrm>
            <a:off x="4545711" y="613207"/>
            <a:ext cx="2434523" cy="1015663"/>
            <a:chOff x="3332193" y="59757"/>
            <a:chExt cx="2434523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3B6154-1A66-E2A2-5D31-5E86B5EA4D1C}"/>
                </a:ext>
              </a:extLst>
            </p:cNvPr>
            <p:cNvSpPr txBox="1"/>
            <p:nvPr/>
          </p:nvSpPr>
          <p:spPr>
            <a:xfrm>
              <a:off x="3809808" y="59757"/>
              <a:ext cx="1956908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8695C9FD-DE72-8C4B-7EE3-4E1716EEB545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8830A-FCB2-AFC5-C7FB-025FF332E5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7720" y="3695810"/>
            <a:ext cx="6089508" cy="27454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Make the adjustment to the conditional test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C00000"/>
                </a:solidFill>
              </a:rPr>
              <a:t>branch to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the </a:t>
            </a:r>
            <a:r>
              <a:rPr lang="en-US" sz="2200" dirty="0">
                <a:solidFill>
                  <a:srgbClr val="C00000"/>
                </a:solidFill>
              </a:rPr>
              <a:t>false block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When you </a:t>
            </a:r>
            <a:r>
              <a:rPr lang="en-US" sz="2200" dirty="0">
                <a:solidFill>
                  <a:srgbClr val="2C895B"/>
                </a:solidFill>
              </a:rPr>
              <a:t>finish the true block</a:t>
            </a:r>
            <a:r>
              <a:rPr lang="en-US" sz="2200" dirty="0"/>
              <a:t>, you do an </a:t>
            </a:r>
            <a:r>
              <a:rPr lang="en-US" sz="2200" dirty="0">
                <a:solidFill>
                  <a:schemeClr val="accent5"/>
                </a:solidFill>
              </a:rPr>
              <a:t>unconditional branch </a:t>
            </a:r>
            <a:r>
              <a:rPr lang="en-US" sz="2200" dirty="0">
                <a:solidFill>
                  <a:srgbClr val="FF0000"/>
                </a:solidFill>
              </a:rPr>
              <a:t>around </a:t>
            </a:r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FF0000"/>
                </a:solidFill>
              </a:rPr>
              <a:t>false block </a:t>
            </a:r>
            <a:r>
              <a:rPr lang="en-US" sz="2200" i="1" dirty="0">
                <a:solidFill>
                  <a:srgbClr val="2C895B"/>
                </a:solidFill>
              </a:rPr>
              <a:t>falls through </a:t>
            </a:r>
            <a:r>
              <a:rPr lang="en-US" sz="2200" dirty="0">
                <a:solidFill>
                  <a:schemeClr val="tx2"/>
                </a:solidFill>
              </a:rPr>
              <a:t>to the following instructions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2" y="-46187"/>
            <a:ext cx="10515600" cy="715294"/>
          </a:xfrm>
        </p:spPr>
        <p:txBody>
          <a:bodyPr/>
          <a:lstStyle/>
          <a:p>
            <a:r>
              <a:rPr lang="en-US" dirty="0"/>
              <a:t>Program Flow: If with an Else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4A52B-991F-CC46-A791-DA93FC1866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19F94A4-A4B5-8B07-91C7-34C84D50E1A3}"/>
              </a:ext>
            </a:extLst>
          </p:cNvPr>
          <p:cNvSpPr/>
          <p:nvPr/>
        </p:nvSpPr>
        <p:spPr bwMode="auto">
          <a:xfrm>
            <a:off x="6894096" y="337637"/>
            <a:ext cx="5197641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cond. true block */</a:t>
            </a:r>
          </a:p>
          <a:p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Now branch around the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condition false block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 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false block */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4</a:t>
            </a:r>
          </a:p>
        </p:txBody>
      </p:sp>
      <p:sp>
        <p:nvSpPr>
          <p:cNvPr id="20" name="Circular Arrow 19">
            <a:extLst>
              <a:ext uri="{FF2B5EF4-FFF2-40B4-BE49-F238E27FC236}">
                <a16:creationId xmlns:a16="http://schemas.microsoft.com/office/drawing/2014/main" id="{E05D9767-423F-8808-0EC0-6F7C94D181E0}"/>
              </a:ext>
            </a:extLst>
          </p:cNvPr>
          <p:cNvSpPr/>
          <p:nvPr/>
        </p:nvSpPr>
        <p:spPr>
          <a:xfrm rot="5198835" flipV="1">
            <a:off x="229830" y="744534"/>
            <a:ext cx="1088571" cy="1286243"/>
          </a:xfrm>
          <a:prstGeom prst="circularArrow">
            <a:avLst>
              <a:gd name="adj1" fmla="val 7699"/>
              <a:gd name="adj2" fmla="val 839725"/>
              <a:gd name="adj3" fmla="val 20288165"/>
              <a:gd name="adj4" fmla="val 11093380"/>
              <a:gd name="adj5" fmla="val 9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>
            <a:extLst>
              <a:ext uri="{FF2B5EF4-FFF2-40B4-BE49-F238E27FC236}">
                <a16:creationId xmlns:a16="http://schemas.microsoft.com/office/drawing/2014/main" id="{F86C9B63-62A5-B30B-117C-C9B052B5E7AD}"/>
              </a:ext>
            </a:extLst>
          </p:cNvPr>
          <p:cNvSpPr/>
          <p:nvPr/>
        </p:nvSpPr>
        <p:spPr>
          <a:xfrm rot="5198835" flipV="1">
            <a:off x="5894849" y="1368179"/>
            <a:ext cx="3057475" cy="1930531"/>
          </a:xfrm>
          <a:prstGeom prst="circularArrow">
            <a:avLst>
              <a:gd name="adj1" fmla="val 2089"/>
              <a:gd name="adj2" fmla="val 374782"/>
              <a:gd name="adj3" fmla="val 20204064"/>
              <a:gd name="adj4" fmla="val 10713711"/>
              <a:gd name="adj5" fmla="val 62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>
            <a:extLst>
              <a:ext uri="{FF2B5EF4-FFF2-40B4-BE49-F238E27FC236}">
                <a16:creationId xmlns:a16="http://schemas.microsoft.com/office/drawing/2014/main" id="{90C86D9C-A945-98BC-FB80-62CE94EA2F1D}"/>
              </a:ext>
            </a:extLst>
          </p:cNvPr>
          <p:cNvSpPr/>
          <p:nvPr/>
        </p:nvSpPr>
        <p:spPr>
          <a:xfrm rot="5717548">
            <a:off x="7695424" y="2563406"/>
            <a:ext cx="1968770" cy="3231328"/>
          </a:xfrm>
          <a:prstGeom prst="circularArrow">
            <a:avLst>
              <a:gd name="adj1" fmla="val 3827"/>
              <a:gd name="adj2" fmla="val 358283"/>
              <a:gd name="adj3" fmla="val 18523241"/>
              <a:gd name="adj4" fmla="val 12486489"/>
              <a:gd name="adj5" fmla="val 62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413D05-39B3-A5FB-2035-417A994EEAD9}"/>
              </a:ext>
            </a:extLst>
          </p:cNvPr>
          <p:cNvGrpSpPr/>
          <p:nvPr/>
        </p:nvGrpSpPr>
        <p:grpSpPr>
          <a:xfrm>
            <a:off x="9197496" y="161275"/>
            <a:ext cx="2280099" cy="1015663"/>
            <a:chOff x="3332193" y="59757"/>
            <a:chExt cx="2280099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080796-6994-EEFC-90C6-0AACCE129A01}"/>
                </a:ext>
              </a:extLst>
            </p:cNvPr>
            <p:cNvSpPr txBox="1"/>
            <p:nvPr/>
          </p:nvSpPr>
          <p:spPr>
            <a:xfrm>
              <a:off x="3809808" y="59757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B03D187-B5B1-CFF4-D225-7EAD90772CBE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own Arrow 3">
            <a:extLst>
              <a:ext uri="{FF2B5EF4-FFF2-40B4-BE49-F238E27FC236}">
                <a16:creationId xmlns:a16="http://schemas.microsoft.com/office/drawing/2014/main" id="{1D23B303-FB4D-D08E-133A-FE0E92CDC916}"/>
              </a:ext>
            </a:extLst>
          </p:cNvPr>
          <p:cNvSpPr/>
          <p:nvPr/>
        </p:nvSpPr>
        <p:spPr>
          <a:xfrm>
            <a:off x="10773669" y="417907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4" grpId="0"/>
      <p:bldP spid="18" grpId="0" animBg="1"/>
      <p:bldP spid="20" grpId="0" animBg="1"/>
      <p:bldP spid="21" grpId="0" animBg="1"/>
      <p:bldP spid="22" grpId="0" animBg="1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37" y="325645"/>
            <a:ext cx="10515600" cy="435088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23245" y="2061703"/>
            <a:ext cx="4398476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&lt; r1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1;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3DFE33-17F7-184E-960E-4FCDF4683ACA}"/>
              </a:ext>
            </a:extLst>
          </p:cNvPr>
          <p:cNvGrpSpPr/>
          <p:nvPr/>
        </p:nvGrpSpPr>
        <p:grpSpPr>
          <a:xfrm>
            <a:off x="5666082" y="1558374"/>
            <a:ext cx="5302203" cy="4275534"/>
            <a:chOff x="3553852" y="3701040"/>
            <a:chExt cx="5302203" cy="427553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4404265" y="3701040"/>
              <a:ext cx="4451790" cy="4275534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22DA284-AC15-D44E-80CF-F24B40A9E505}"/>
                </a:ext>
              </a:extLst>
            </p:cNvPr>
            <p:cNvSpPr/>
            <p:nvPr/>
          </p:nvSpPr>
          <p:spPr>
            <a:xfrm>
              <a:off x="3553852" y="5153070"/>
              <a:ext cx="543492" cy="6471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BB600301-126D-0C93-5F4B-E148248F7605}"/>
              </a:ext>
            </a:extLst>
          </p:cNvPr>
          <p:cNvSpPr/>
          <p:nvPr/>
        </p:nvSpPr>
        <p:spPr>
          <a:xfrm rot="5400000" flipV="1">
            <a:off x="6632639" y="1819626"/>
            <a:ext cx="1744242" cy="2286968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30201"/>
              <a:gd name="adj5" fmla="val 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ular Arrow 12">
            <a:extLst>
              <a:ext uri="{FF2B5EF4-FFF2-40B4-BE49-F238E27FC236}">
                <a16:creationId xmlns:a16="http://schemas.microsoft.com/office/drawing/2014/main" id="{1C720D70-2BF3-E636-6D97-ABDDD20B7E45}"/>
              </a:ext>
            </a:extLst>
          </p:cNvPr>
          <p:cNvSpPr/>
          <p:nvPr/>
        </p:nvSpPr>
        <p:spPr>
          <a:xfrm rot="5400000">
            <a:off x="8079216" y="2366172"/>
            <a:ext cx="2703714" cy="4231758"/>
          </a:xfrm>
          <a:prstGeom prst="circularArrow">
            <a:avLst>
              <a:gd name="adj1" fmla="val 3851"/>
              <a:gd name="adj2" fmla="val 685711"/>
              <a:gd name="adj3" fmla="val 18194741"/>
              <a:gd name="adj4" fmla="val 10630201"/>
              <a:gd name="adj5" fmla="val 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A1C462-E076-D8F8-E975-7270C69D7CFC}"/>
              </a:ext>
            </a:extLst>
          </p:cNvPr>
          <p:cNvSpPr/>
          <p:nvPr/>
        </p:nvSpPr>
        <p:spPr>
          <a:xfrm rot="5400000">
            <a:off x="8602341" y="4604168"/>
            <a:ext cx="420412" cy="460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85796-13D8-3FAB-6C85-F3CD9DE831E6}"/>
              </a:ext>
            </a:extLst>
          </p:cNvPr>
          <p:cNvGrpSpPr/>
          <p:nvPr/>
        </p:nvGrpSpPr>
        <p:grpSpPr>
          <a:xfrm>
            <a:off x="9431073" y="1221058"/>
            <a:ext cx="2269089" cy="1214106"/>
            <a:chOff x="3332193" y="-188048"/>
            <a:chExt cx="2269089" cy="121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9DFA96-7698-1283-516E-1A565EB3922B}"/>
                </a:ext>
              </a:extLst>
            </p:cNvPr>
            <p:cNvSpPr txBox="1"/>
            <p:nvPr/>
          </p:nvSpPr>
          <p:spPr>
            <a:xfrm>
              <a:off x="3798798" y="-188048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&lt; r1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B909E52-10BD-5DAF-093C-4ABF370719DB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FC8E3D-760D-A22A-D37D-E9E1C9085B04}"/>
              </a:ext>
            </a:extLst>
          </p:cNvPr>
          <p:cNvGrpSpPr/>
          <p:nvPr/>
        </p:nvGrpSpPr>
        <p:grpSpPr>
          <a:xfrm>
            <a:off x="1140079" y="1221058"/>
            <a:ext cx="2512014" cy="1287762"/>
            <a:chOff x="466367" y="-718962"/>
            <a:chExt cx="2512014" cy="12877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DC0117-1B81-6B12-3C2A-64B1629BE079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dirty="0">
                  <a:solidFill>
                    <a:srgbClr val="FF0000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A1E570A8-A968-D867-7A80-6D7861E006CD}"/>
                </a:ext>
              </a:extLst>
            </p:cNvPr>
            <p:cNvSpPr/>
            <p:nvPr/>
          </p:nvSpPr>
          <p:spPr>
            <a:xfrm rot="10800000">
              <a:off x="1434153" y="36823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06235B-EA29-D59F-7AF9-717465A7D5CA}"/>
              </a:ext>
            </a:extLst>
          </p:cNvPr>
          <p:cNvGrpSpPr/>
          <p:nvPr/>
        </p:nvGrpSpPr>
        <p:grpSpPr>
          <a:xfrm>
            <a:off x="9241156" y="2568040"/>
            <a:ext cx="2123448" cy="707886"/>
            <a:chOff x="444793" y="-1336048"/>
            <a:chExt cx="2123448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5A6B47-0BB5-1641-D0D5-2EF4449A75D7}"/>
                </a:ext>
              </a:extLst>
            </p:cNvPr>
            <p:cNvSpPr txBox="1"/>
            <p:nvPr/>
          </p:nvSpPr>
          <p:spPr>
            <a:xfrm>
              <a:off x="1180911" y="-1336048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866F9EFB-BEF4-3109-D1FF-5031AA1BD8BE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6282FD-EB61-29E3-EC89-81E865E6E3D1}"/>
              </a:ext>
            </a:extLst>
          </p:cNvPr>
          <p:cNvGrpSpPr/>
          <p:nvPr/>
        </p:nvGrpSpPr>
        <p:grpSpPr>
          <a:xfrm>
            <a:off x="5322231" y="4013903"/>
            <a:ext cx="2207261" cy="707886"/>
            <a:chOff x="881935" y="-1101353"/>
            <a:chExt cx="2207261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7BAC6B-963E-5E64-A7E5-1F6120137CD6}"/>
                </a:ext>
              </a:extLst>
            </p:cNvPr>
            <p:cNvSpPr txBox="1"/>
            <p:nvPr/>
          </p:nvSpPr>
          <p:spPr>
            <a:xfrm>
              <a:off x="881935" y="-1101353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98427DD5-A7AE-E450-666B-0CF048326066}"/>
                </a:ext>
              </a:extLst>
            </p:cNvPr>
            <p:cNvSpPr/>
            <p:nvPr/>
          </p:nvSpPr>
          <p:spPr>
            <a:xfrm rot="5400000">
              <a:off x="2647573" y="-1370856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E8ED879D-CBEF-9ECA-754D-1364BD40C9EE}"/>
              </a:ext>
            </a:extLst>
          </p:cNvPr>
          <p:cNvSpPr/>
          <p:nvPr/>
        </p:nvSpPr>
        <p:spPr>
          <a:xfrm rot="5400000" flipV="1">
            <a:off x="-31644" y="3932420"/>
            <a:ext cx="1910952" cy="91633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5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E7B30F0-7EAA-DE7E-4254-762ECFD9AB5D}"/>
              </a:ext>
            </a:extLst>
          </p:cNvPr>
          <p:cNvSpPr/>
          <p:nvPr/>
        </p:nvSpPr>
        <p:spPr>
          <a:xfrm>
            <a:off x="2234599" y="4721789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13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72" y="217108"/>
            <a:ext cx="10515600" cy="435088"/>
          </a:xfrm>
        </p:spPr>
        <p:txBody>
          <a:bodyPr/>
          <a:lstStyle/>
          <a:p>
            <a:r>
              <a:rPr lang="en-US" dirty="0"/>
              <a:t>If with an Else Block order: All These Are Equivalent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814769" y="807893"/>
            <a:ext cx="4451790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 = 1;</a:t>
            </a:r>
          </a:p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/* fall through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033596" y="677227"/>
            <a:ext cx="4451790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r1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1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b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/* fall through */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A7D109C1-0978-4DFC-E617-088ECD097DBA}"/>
              </a:ext>
            </a:extLst>
          </p:cNvPr>
          <p:cNvSpPr/>
          <p:nvPr/>
        </p:nvSpPr>
        <p:spPr>
          <a:xfrm rot="5400000" flipV="1">
            <a:off x="39015" y="2103699"/>
            <a:ext cx="1787996" cy="98532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F8E11D0D-06F3-5B6D-8E0D-93A3A28C30DE}"/>
              </a:ext>
            </a:extLst>
          </p:cNvPr>
          <p:cNvSpPr/>
          <p:nvPr/>
        </p:nvSpPr>
        <p:spPr>
          <a:xfrm>
            <a:off x="2177299" y="2879233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6631845" y="2088556"/>
            <a:ext cx="1531091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3643EBAC-EA3F-7DB5-F811-F43D1D6F26EF}"/>
              </a:ext>
            </a:extLst>
          </p:cNvPr>
          <p:cNvSpPr/>
          <p:nvPr/>
        </p:nvSpPr>
        <p:spPr>
          <a:xfrm>
            <a:off x="8995834" y="2873791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56033C4-4F24-2845-B5EC-1937E6CCB5D0}"/>
              </a:ext>
            </a:extLst>
          </p:cNvPr>
          <p:cNvSpPr/>
          <p:nvPr/>
        </p:nvSpPr>
        <p:spPr bwMode="auto">
          <a:xfrm>
            <a:off x="831241" y="3808940"/>
            <a:ext cx="4451790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0;</a:t>
            </a:r>
          </a:p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branch around else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1;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155DA7E0-6C83-CA18-CC48-CAB134D31998}"/>
              </a:ext>
            </a:extLst>
          </p:cNvPr>
          <p:cNvSpPr/>
          <p:nvPr/>
        </p:nvSpPr>
        <p:spPr>
          <a:xfrm rot="5400000" flipV="1">
            <a:off x="181532" y="4978701"/>
            <a:ext cx="1787996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99904324-FC6E-CFA4-E66C-DEF7FA79B7F5}"/>
              </a:ext>
            </a:extLst>
          </p:cNvPr>
          <p:cNvSpPr/>
          <p:nvPr/>
        </p:nvSpPr>
        <p:spPr>
          <a:xfrm>
            <a:off x="2193771" y="5880280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BF376BE-8221-1756-B38D-EC63868B75A8}"/>
              </a:ext>
            </a:extLst>
          </p:cNvPr>
          <p:cNvSpPr/>
          <p:nvPr/>
        </p:nvSpPr>
        <p:spPr bwMode="auto">
          <a:xfrm>
            <a:off x="7147388" y="3695524"/>
            <a:ext cx="4451790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r1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   r2, 0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b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4F1275BE-FB05-C3C7-EAFE-334D08AD20BF}"/>
              </a:ext>
            </a:extLst>
          </p:cNvPr>
          <p:cNvSpPr/>
          <p:nvPr/>
        </p:nvSpPr>
        <p:spPr>
          <a:xfrm>
            <a:off x="9437676" y="5874838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4CD67723-6832-9D02-17AF-C827E9200409}"/>
              </a:ext>
            </a:extLst>
          </p:cNvPr>
          <p:cNvSpPr/>
          <p:nvPr/>
        </p:nvSpPr>
        <p:spPr>
          <a:xfrm rot="5400000" flipV="1">
            <a:off x="6580504" y="5015905"/>
            <a:ext cx="1531091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>
            <a:off x="9445841" y="1339970"/>
            <a:ext cx="1251270" cy="104746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7382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U-Turn Arrow 37">
            <a:extLst>
              <a:ext uri="{FF2B5EF4-FFF2-40B4-BE49-F238E27FC236}">
                <a16:creationId xmlns:a16="http://schemas.microsoft.com/office/drawing/2014/main" id="{60BB74E0-74C4-3A6E-0899-8D74DDE534B3}"/>
              </a:ext>
            </a:extLst>
          </p:cNvPr>
          <p:cNvSpPr/>
          <p:nvPr/>
        </p:nvSpPr>
        <p:spPr>
          <a:xfrm rot="5400000">
            <a:off x="9511298" y="4389945"/>
            <a:ext cx="1340490" cy="104746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57" y="223685"/>
            <a:ext cx="10515600" cy="435088"/>
          </a:xfrm>
        </p:spPr>
        <p:txBody>
          <a:bodyPr/>
          <a:lstStyle/>
          <a:p>
            <a:r>
              <a:rPr lang="en-US" dirty="0"/>
              <a:t>Branching What not to do: Spaghetti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F4F492-B801-9646-3C1C-990E19881781}"/>
              </a:ext>
            </a:extLst>
          </p:cNvPr>
          <p:cNvSpPr/>
          <p:nvPr/>
        </p:nvSpPr>
        <p:spPr bwMode="auto">
          <a:xfrm>
            <a:off x="487002" y="651769"/>
            <a:ext cx="6635764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    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needed, slows code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	r1, r2, r3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1FB6CC-423C-6876-3BF6-4482AD14DC9F}"/>
              </a:ext>
            </a:extLst>
          </p:cNvPr>
          <p:cNvGrpSpPr/>
          <p:nvPr/>
        </p:nvGrpSpPr>
        <p:grpSpPr>
          <a:xfrm>
            <a:off x="7468926" y="142029"/>
            <a:ext cx="4183104" cy="2205309"/>
            <a:chOff x="7468926" y="142029"/>
            <a:chExt cx="4183104" cy="22053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0B76B8-C40C-D79C-421B-56CC1D3D0C0F}"/>
                </a:ext>
              </a:extLst>
            </p:cNvPr>
            <p:cNvSpPr txBox="1"/>
            <p:nvPr/>
          </p:nvSpPr>
          <p:spPr>
            <a:xfrm>
              <a:off x="8620224" y="142029"/>
              <a:ext cx="2791602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</a:rPr>
                <a:t>Use fall-through!</a:t>
              </a:r>
            </a:p>
            <a:p>
              <a:pPr algn="ctr"/>
              <a:r>
                <a:rPr lang="en-US" sz="2000" dirty="0"/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do not branch to the next statement!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69AF51-3279-108F-4F1F-ABE12E967362}"/>
                </a:ext>
              </a:extLst>
            </p:cNvPr>
            <p:cNvSpPr/>
            <p:nvPr/>
          </p:nvSpPr>
          <p:spPr bwMode="auto">
            <a:xfrm>
              <a:off x="8130639" y="1302207"/>
              <a:ext cx="3521391" cy="1045131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  <a:endPara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	r1, r2, r3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C33CD37-4588-C616-5278-7183FE8EDFFA}"/>
                </a:ext>
              </a:extLst>
            </p:cNvPr>
            <p:cNvSpPr/>
            <p:nvPr/>
          </p:nvSpPr>
          <p:spPr>
            <a:xfrm>
              <a:off x="7468926" y="1576465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2E89B8F-6318-4107-863A-404C460A6012}"/>
              </a:ext>
            </a:extLst>
          </p:cNvPr>
          <p:cNvSpPr/>
          <p:nvPr/>
        </p:nvSpPr>
        <p:spPr bwMode="auto">
          <a:xfrm>
            <a:off x="459316" y="2422122"/>
            <a:ext cx="3121136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r1, 1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 	r2, 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b	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Lthree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r5, 5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	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Lsix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Lthree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r3, 3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r4, 4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	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Lseven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Lsix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r6, 6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Lseven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r7, 7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112B9F-3835-C1E2-BC79-908ED32D81D1}"/>
              </a:ext>
            </a:extLst>
          </p:cNvPr>
          <p:cNvGrpSpPr/>
          <p:nvPr/>
        </p:nvGrpSpPr>
        <p:grpSpPr>
          <a:xfrm>
            <a:off x="3174183" y="3301842"/>
            <a:ext cx="1235034" cy="1226376"/>
            <a:chOff x="5260769" y="3345872"/>
            <a:chExt cx="1235034" cy="12263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A6076F2-1232-50D0-81A3-1EEB304A5390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chemeClr val="accent5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0B5BA16-6E69-80EB-3B12-C867CE9AE2AD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chemeClr val="accent5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F1CB3D-6464-5A6F-2236-3C0DA41E5C0D}"/>
                </a:ext>
              </a:extLst>
            </p:cNvPr>
            <p:cNvCxnSpPr/>
            <p:nvPr/>
          </p:nvCxnSpPr>
          <p:spPr>
            <a:xfrm flipH="1">
              <a:off x="5260769" y="4572248"/>
              <a:ext cx="1235034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6E3EF7-73D9-643D-AE42-377340B49D07}"/>
              </a:ext>
            </a:extLst>
          </p:cNvPr>
          <p:cNvGrpSpPr/>
          <p:nvPr/>
        </p:nvGrpSpPr>
        <p:grpSpPr>
          <a:xfrm>
            <a:off x="3124702" y="3915029"/>
            <a:ext cx="1009403" cy="1820381"/>
            <a:chOff x="5486400" y="3345872"/>
            <a:chExt cx="1009403" cy="122637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DAB366D-CCE1-4D1C-6AD2-55CE3EC499B8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rgbClr val="2C895B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1EFCB5-91CD-6E93-6E89-29C78B367ED4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rgbClr val="2C895B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8B584E6-C9A5-D48F-BEDB-90DE8C00D8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6400" y="4561659"/>
              <a:ext cx="1009403" cy="0"/>
            </a:xfrm>
            <a:prstGeom prst="straightConnector1">
              <a:avLst/>
            </a:prstGeom>
            <a:ln w="28575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5C584D-A47C-95F4-E440-32BA8500AD05}"/>
              </a:ext>
            </a:extLst>
          </p:cNvPr>
          <p:cNvGrpSpPr/>
          <p:nvPr/>
        </p:nvGrpSpPr>
        <p:grpSpPr>
          <a:xfrm>
            <a:off x="3174183" y="5141405"/>
            <a:ext cx="1235034" cy="1226376"/>
            <a:chOff x="5260769" y="3345872"/>
            <a:chExt cx="1235034" cy="122637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3293FF-1C70-0199-3974-D77F80CAA493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rgbClr val="7030A0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047A9AF-E4A5-0451-990C-21483AC66A90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rgbClr val="7030A0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73F719F-7D1C-ACB6-2D64-720C7F50DA03}"/>
                </a:ext>
              </a:extLst>
            </p:cNvPr>
            <p:cNvCxnSpPr/>
            <p:nvPr/>
          </p:nvCxnSpPr>
          <p:spPr>
            <a:xfrm flipH="1">
              <a:off x="5260769" y="4572248"/>
              <a:ext cx="123503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0BC7AE-8288-FF8C-D232-05F31DA20145}"/>
              </a:ext>
            </a:extLst>
          </p:cNvPr>
          <p:cNvGrpSpPr/>
          <p:nvPr/>
        </p:nvGrpSpPr>
        <p:grpSpPr>
          <a:xfrm>
            <a:off x="7657060" y="2720795"/>
            <a:ext cx="4412662" cy="3693494"/>
            <a:chOff x="7389432" y="2085963"/>
            <a:chExt cx="4412662" cy="369349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6AD2D0A-374F-54C1-66D6-59240D57F5AE}"/>
                </a:ext>
              </a:extLst>
            </p:cNvPr>
            <p:cNvSpPr/>
            <p:nvPr/>
          </p:nvSpPr>
          <p:spPr bwMode="auto">
            <a:xfrm>
              <a:off x="7881258" y="2834089"/>
              <a:ext cx="3092071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	r1, 1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r2, 2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r3, 3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r4, 4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	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Lseven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r5, 5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r6, 6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Lseven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	r7, 7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E7582E5-12EA-4E0A-0599-1659336FCD9D}"/>
                </a:ext>
              </a:extLst>
            </p:cNvPr>
            <p:cNvSpPr/>
            <p:nvPr/>
          </p:nvSpPr>
          <p:spPr>
            <a:xfrm>
              <a:off x="7389432" y="3850456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0B9A572-8F3A-AEAC-3D77-886538499517}"/>
                </a:ext>
              </a:extLst>
            </p:cNvPr>
            <p:cNvGrpSpPr/>
            <p:nvPr/>
          </p:nvGrpSpPr>
          <p:grpSpPr>
            <a:xfrm>
              <a:off x="10567060" y="4306773"/>
              <a:ext cx="1235034" cy="1226376"/>
              <a:chOff x="5260769" y="3345872"/>
              <a:chExt cx="1235034" cy="122637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EF7971A-5563-EA28-F880-37B00188A035}"/>
                  </a:ext>
                </a:extLst>
              </p:cNvPr>
              <p:cNvCxnSpPr/>
              <p:nvPr/>
            </p:nvCxnSpPr>
            <p:spPr>
              <a:xfrm>
                <a:off x="5579057" y="3345872"/>
                <a:ext cx="916746" cy="0"/>
              </a:xfrm>
              <a:prstGeom prst="line">
                <a:avLst/>
              </a:prstGeom>
              <a:ln w="28575">
                <a:solidFill>
                  <a:srgbClr val="7030A0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C1BFD21-536E-951E-82AE-297EBEA62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5803" y="3345872"/>
                <a:ext cx="0" cy="1226376"/>
              </a:xfrm>
              <a:prstGeom prst="line">
                <a:avLst/>
              </a:prstGeom>
              <a:ln w="28575">
                <a:solidFill>
                  <a:srgbClr val="7030A0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464136B-9762-F0CA-E4F5-90FF4FAF3AA9}"/>
                  </a:ext>
                </a:extLst>
              </p:cNvPr>
              <p:cNvCxnSpPr/>
              <p:nvPr/>
            </p:nvCxnSpPr>
            <p:spPr>
              <a:xfrm flipH="1">
                <a:off x="5260769" y="4572248"/>
                <a:ext cx="1235034" cy="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68D4BB-CD89-D9B3-2602-CB5AA8DD1728}"/>
                </a:ext>
              </a:extLst>
            </p:cNvPr>
            <p:cNvSpPr txBox="1"/>
            <p:nvPr/>
          </p:nvSpPr>
          <p:spPr>
            <a:xfrm>
              <a:off x="8379505" y="2085963"/>
              <a:ext cx="2264266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Much faster and easier to read!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0C07094-5A05-017E-B8C9-0C261E144D78}"/>
              </a:ext>
            </a:extLst>
          </p:cNvPr>
          <p:cNvSpPr txBox="1"/>
          <p:nvPr/>
        </p:nvSpPr>
        <p:spPr>
          <a:xfrm>
            <a:off x="4686296" y="2672425"/>
            <a:ext cx="2836963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Observation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commands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a sign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you should look to reorganize your code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B854CD0-1C0F-9E22-B2F2-FAABB66340C4}"/>
              </a:ext>
            </a:extLst>
          </p:cNvPr>
          <p:cNvGrpSpPr/>
          <p:nvPr/>
        </p:nvGrpSpPr>
        <p:grpSpPr>
          <a:xfrm>
            <a:off x="5237982" y="4959686"/>
            <a:ext cx="3907604" cy="1323439"/>
            <a:chOff x="68422" y="-1707358"/>
            <a:chExt cx="3907604" cy="132343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9100B41-7ED5-9E2F-535D-248D76CC659B}"/>
                </a:ext>
              </a:extLst>
            </p:cNvPr>
            <p:cNvSpPr txBox="1"/>
            <p:nvPr/>
          </p:nvSpPr>
          <p:spPr>
            <a:xfrm>
              <a:off x="68422" y="-1707358"/>
              <a:ext cx="2496606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Notice after </a:t>
              </a:r>
              <a:r>
                <a:rPr lang="en-US" sz="2000" i="1" dirty="0">
                  <a:solidFill>
                    <a:srgbClr val="0070C0"/>
                  </a:solidFill>
                </a:rPr>
                <a:t>"unwinding" </a:t>
              </a:r>
              <a:r>
                <a:rPr lang="en-US" sz="2000" dirty="0">
                  <a:solidFill>
                    <a:srgbClr val="0070C0"/>
                  </a:solidFill>
                </a:rPr>
                <a:t>this </a:t>
              </a:r>
              <a:r>
                <a:rPr lang="en-US" sz="2000" i="1" dirty="0">
                  <a:solidFill>
                    <a:srgbClr val="2C895B"/>
                  </a:solidFill>
                </a:rPr>
                <a:t>unreachable code </a:t>
              </a:r>
              <a:r>
                <a:rPr lang="en-US" sz="2000" dirty="0">
                  <a:solidFill>
                    <a:srgbClr val="0070C0"/>
                  </a:solidFill>
                </a:rPr>
                <a:t>is easier to detect</a:t>
              </a:r>
            </a:p>
          </p:txBody>
        </p:sp>
        <p:sp>
          <p:nvSpPr>
            <p:cNvPr id="39" name="Up Arrow 38">
              <a:extLst>
                <a:ext uri="{FF2B5EF4-FFF2-40B4-BE49-F238E27FC236}">
                  <a16:creationId xmlns:a16="http://schemas.microsoft.com/office/drawing/2014/main" id="{A0DCDE6B-6766-6498-7C97-088A2A946431}"/>
                </a:ext>
              </a:extLst>
            </p:cNvPr>
            <p:cNvSpPr/>
            <p:nvPr/>
          </p:nvSpPr>
          <p:spPr>
            <a:xfrm rot="5400000">
              <a:off x="3212296" y="-2061200"/>
              <a:ext cx="140130" cy="1387330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044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3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9749" y="1306408"/>
            <a:ext cx="5067512" cy="494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Do not Branch "Upwards" unless it is part of a loop (later slides)</a:t>
            </a:r>
          </a:p>
          <a:p>
            <a:r>
              <a:rPr lang="en-US" sz="2400" dirty="0"/>
              <a:t>If you cannot easily write the equivalent C code for your assembly code, you may have code that is harder to read than it should be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Action: </a:t>
            </a:r>
            <a:r>
              <a:rPr lang="en-US" sz="2400" dirty="0"/>
              <a:t>adjust your assembly code to have a similar structure as an equivalent version written in C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1042"/>
          </a:xfrm>
        </p:spPr>
        <p:txBody>
          <a:bodyPr/>
          <a:lstStyle/>
          <a:p>
            <a:r>
              <a:rPr lang="en-US" dirty="0"/>
              <a:t>Bad Style: Branching Upwards (Not a loop)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410632" y="989771"/>
            <a:ext cx="4451790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r4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.Lelse1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.Lelse2</a:t>
            </a:r>
          </a:p>
          <a:p>
            <a:pPr lvl="1"/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r1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.Lelse2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1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b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Lelse1: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.Lelse2: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add r4, r3, r2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.Lesle1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5669038" y="2957258"/>
            <a:ext cx="2276562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>
            <a:off x="8582601" y="1962021"/>
            <a:ext cx="2276558" cy="139556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94291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0C9AC6CD-6FAE-3695-BAB4-302156FFC599}"/>
              </a:ext>
            </a:extLst>
          </p:cNvPr>
          <p:cNvSpPr/>
          <p:nvPr/>
        </p:nvSpPr>
        <p:spPr>
          <a:xfrm rot="5400000">
            <a:off x="8078796" y="2790483"/>
            <a:ext cx="2890879" cy="1002273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038"/>
            </a:avLst>
          </a:prstGeom>
          <a:solidFill>
            <a:srgbClr val="F37440"/>
          </a:solidFill>
          <a:ln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5317052" y="3562148"/>
            <a:ext cx="2599257" cy="161869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90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A079AD06-C5E5-A2FE-1DF4-1A19AF5EE4DC}"/>
              </a:ext>
            </a:extLst>
          </p:cNvPr>
          <p:cNvSpPr/>
          <p:nvPr/>
        </p:nvSpPr>
        <p:spPr>
          <a:xfrm rot="5400000" flipH="1">
            <a:off x="9167562" y="3284289"/>
            <a:ext cx="1343302" cy="204641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2626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43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9184" y="1306408"/>
            <a:ext cx="5067512" cy="481313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Avoid </a:t>
            </a:r>
            <a:r>
              <a:rPr lang="en-US" sz="2400" dirty="0" err="1"/>
              <a:t>goto</a:t>
            </a:r>
            <a:r>
              <a:rPr lang="en-US" sz="2400" dirty="0"/>
              <a:t> like structure</a:t>
            </a:r>
          </a:p>
          <a:p>
            <a:pPr fontAlgn="base"/>
            <a:r>
              <a:rPr lang="en-US" sz="2400" dirty="0"/>
              <a:t>Do not use unnecessary branches (sometimes called a “</a:t>
            </a:r>
            <a:r>
              <a:rPr lang="en-US" sz="2400" dirty="0" err="1"/>
              <a:t>goto</a:t>
            </a:r>
            <a:r>
              <a:rPr lang="en-US" sz="2400" dirty="0"/>
              <a:t>” like structure) when a “fall through” works</a:t>
            </a:r>
          </a:p>
          <a:p>
            <a:pPr fontAlgn="base"/>
            <a:r>
              <a:rPr lang="en-US" sz="2400" dirty="0"/>
              <a:t>You can see this by structures that have a </a:t>
            </a:r>
            <a:r>
              <a:rPr lang="en-US" sz="2400" b="1" dirty="0"/>
              <a:t>conditional branch around an unconditional branch that immediately follows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497"/>
            <a:ext cx="10515600" cy="551042"/>
          </a:xfrm>
        </p:spPr>
        <p:txBody>
          <a:bodyPr/>
          <a:lstStyle/>
          <a:p>
            <a:r>
              <a:rPr lang="en-US" dirty="0"/>
              <a:t>Branching: Use Fall through!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60387" y="293607"/>
            <a:ext cx="445179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4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6014434" y="1635784"/>
            <a:ext cx="1180613" cy="1237420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5962701" y="1211108"/>
            <a:ext cx="869528" cy="106012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90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DC633-43F3-4E65-3E4F-BC0841A7EFCF}"/>
              </a:ext>
            </a:extLst>
          </p:cNvPr>
          <p:cNvSpPr/>
          <p:nvPr/>
        </p:nvSpPr>
        <p:spPr bwMode="auto">
          <a:xfrm>
            <a:off x="5980771" y="3951501"/>
            <a:ext cx="609704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the following:</a:t>
            </a:r>
            <a:endParaRPr lang="en-US" sz="2400" dirty="0"/>
          </a:p>
          <a:p>
            <a:pPr fontAlgn="base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//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fall through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5844153" y="4839003"/>
            <a:ext cx="756804" cy="102905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3153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483918C-05BF-9621-C150-DB6AC856D2D7}"/>
              </a:ext>
            </a:extLst>
          </p:cNvPr>
          <p:cNvSpPr/>
          <p:nvPr/>
        </p:nvSpPr>
        <p:spPr>
          <a:xfrm>
            <a:off x="9029295" y="1176867"/>
            <a:ext cx="321733" cy="68443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CC1FF-DEC4-62F9-4D50-D8A54BB54567}"/>
              </a:ext>
            </a:extLst>
          </p:cNvPr>
          <p:cNvSpPr txBox="1"/>
          <p:nvPr/>
        </p:nvSpPr>
        <p:spPr>
          <a:xfrm>
            <a:off x="9370603" y="1226686"/>
            <a:ext cx="255717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 good!</a:t>
            </a:r>
          </a:p>
          <a:p>
            <a:r>
              <a:rPr lang="en-US" dirty="0"/>
              <a:t>Two adjacent branches</a:t>
            </a:r>
          </a:p>
        </p:txBody>
      </p:sp>
    </p:spTree>
    <p:extLst>
      <p:ext uri="{BB962C8B-B14F-4D97-AF65-F5344CB8AC3E}">
        <p14:creationId xmlns:p14="http://schemas.microsoft.com/office/powerpoint/2010/main" val="374272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98115"/>
            <a:ext cx="10038916" cy="457840"/>
          </a:xfrm>
        </p:spPr>
        <p:txBody>
          <a:bodyPr/>
          <a:lstStyle/>
          <a:p>
            <a:r>
              <a:rPr lang="en-US" sz="2800" dirty="0"/>
              <a:t>Switch Statement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81304" y="1089334"/>
            <a:ext cx="2936581" cy="392715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switch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8169548" y="573023"/>
            <a:ext cx="3758230" cy="60174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Ldefault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Ldefault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6BFB0-B053-A04B-BF97-B8B0EFC8E1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D091AD-7980-CF79-8AD8-9D0C31426994}"/>
              </a:ext>
            </a:extLst>
          </p:cNvPr>
          <p:cNvSpPr/>
          <p:nvPr/>
        </p:nvSpPr>
        <p:spPr bwMode="auto">
          <a:xfrm>
            <a:off x="3954328" y="601301"/>
            <a:ext cx="3758230" cy="6054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BDFB7E-FB62-7122-98EB-C5EF41DF3D08}"/>
              </a:ext>
            </a:extLst>
          </p:cNvPr>
          <p:cNvSpPr txBox="1"/>
          <p:nvPr/>
        </p:nvSpPr>
        <p:spPr>
          <a:xfrm>
            <a:off x="3886243" y="122362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Approach 1 – </a:t>
            </a:r>
            <a:r>
              <a:rPr lang="en-US" sz="2400" i="1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75BEA-09D3-FF15-7283-C359F5438891}"/>
              </a:ext>
            </a:extLst>
          </p:cNvPr>
          <p:cNvSpPr txBox="1"/>
          <p:nvPr/>
        </p:nvSpPr>
        <p:spPr>
          <a:xfrm>
            <a:off x="8169548" y="132355"/>
            <a:ext cx="379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Approach 2 – if else equiv.</a:t>
            </a: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502AFC9F-9A70-9D59-ED10-E22541A9F847}"/>
              </a:ext>
            </a:extLst>
          </p:cNvPr>
          <p:cNvSpPr/>
          <p:nvPr/>
        </p:nvSpPr>
        <p:spPr>
          <a:xfrm rot="4870137" flipV="1">
            <a:off x="3346085" y="1535747"/>
            <a:ext cx="3307115" cy="2286968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1180258"/>
              <a:gd name="adj5" fmla="val 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ular Arrow 12">
            <a:extLst>
              <a:ext uri="{FF2B5EF4-FFF2-40B4-BE49-F238E27FC236}">
                <a16:creationId xmlns:a16="http://schemas.microsoft.com/office/drawing/2014/main" id="{1E94D1DA-4E32-C92C-B3CF-2AD30A3F2C37}"/>
              </a:ext>
            </a:extLst>
          </p:cNvPr>
          <p:cNvSpPr/>
          <p:nvPr/>
        </p:nvSpPr>
        <p:spPr>
          <a:xfrm rot="4870137" flipV="1">
            <a:off x="2940036" y="2049901"/>
            <a:ext cx="3761310" cy="2924750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1180258"/>
              <a:gd name="adj5" fmla="val 765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27889CC-375E-8961-C1C5-AD44920A5C7E}"/>
              </a:ext>
            </a:extLst>
          </p:cNvPr>
          <p:cNvSpPr/>
          <p:nvPr/>
        </p:nvSpPr>
        <p:spPr>
          <a:xfrm>
            <a:off x="7036531" y="2376792"/>
            <a:ext cx="418641" cy="319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F61D6CB4-6371-68EB-88D1-40B9A097C754}"/>
              </a:ext>
            </a:extLst>
          </p:cNvPr>
          <p:cNvSpPr/>
          <p:nvPr/>
        </p:nvSpPr>
        <p:spPr>
          <a:xfrm rot="4870137" flipV="1">
            <a:off x="8174591" y="2763322"/>
            <a:ext cx="1720030" cy="2286968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1180258"/>
              <a:gd name="adj5" fmla="val 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431E732B-57B1-EC01-6FC5-FE46824C62F7}"/>
              </a:ext>
            </a:extLst>
          </p:cNvPr>
          <p:cNvSpPr/>
          <p:nvPr/>
        </p:nvSpPr>
        <p:spPr>
          <a:xfrm rot="4870137" flipV="1">
            <a:off x="7875936" y="835450"/>
            <a:ext cx="1901962" cy="2215399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72165"/>
              <a:gd name="adj5" fmla="val 765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ular Arrow 15">
            <a:extLst>
              <a:ext uri="{FF2B5EF4-FFF2-40B4-BE49-F238E27FC236}">
                <a16:creationId xmlns:a16="http://schemas.microsoft.com/office/drawing/2014/main" id="{1610E3CC-679C-FEC6-21EC-1B9A7C488522}"/>
              </a:ext>
            </a:extLst>
          </p:cNvPr>
          <p:cNvSpPr/>
          <p:nvPr/>
        </p:nvSpPr>
        <p:spPr>
          <a:xfrm rot="4870137" flipV="1">
            <a:off x="6161152" y="3684749"/>
            <a:ext cx="5881482" cy="2631568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72165"/>
              <a:gd name="adj5" fmla="val 7655"/>
            </a:avLst>
          </a:prstGeom>
          <a:solidFill>
            <a:srgbClr val="F37440"/>
          </a:solidFill>
          <a:ln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ular Arrow 16">
            <a:extLst>
              <a:ext uri="{FF2B5EF4-FFF2-40B4-BE49-F238E27FC236}">
                <a16:creationId xmlns:a16="http://schemas.microsoft.com/office/drawing/2014/main" id="{16C950FA-E0CD-A33F-325B-579265D6ABEC}"/>
              </a:ext>
            </a:extLst>
          </p:cNvPr>
          <p:cNvSpPr/>
          <p:nvPr/>
        </p:nvSpPr>
        <p:spPr>
          <a:xfrm rot="4870137" flipV="1">
            <a:off x="2315695" y="4001060"/>
            <a:ext cx="4606211" cy="2631568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72165"/>
              <a:gd name="adj5" fmla="val 7655"/>
            </a:avLst>
          </a:prstGeom>
          <a:solidFill>
            <a:srgbClr val="F37440"/>
          </a:solidFill>
          <a:ln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9602C-9D25-DA26-FB4A-0052A47CEA11}"/>
              </a:ext>
            </a:extLst>
          </p:cNvPr>
          <p:cNvSpPr txBox="1"/>
          <p:nvPr/>
        </p:nvSpPr>
        <p:spPr>
          <a:xfrm>
            <a:off x="6415370" y="956149"/>
            <a:ext cx="1110895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CF891688-1B28-0DEE-2EAA-DDD759E9B072}"/>
              </a:ext>
            </a:extLst>
          </p:cNvPr>
          <p:cNvSpPr/>
          <p:nvPr/>
        </p:nvSpPr>
        <p:spPr>
          <a:xfrm rot="4870137" flipV="1">
            <a:off x="3620553" y="4223805"/>
            <a:ext cx="2441556" cy="2305589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1290323"/>
              <a:gd name="adj5" fmla="val 7655"/>
            </a:avLst>
          </a:prstGeom>
          <a:solidFill>
            <a:srgbClr val="F37440"/>
          </a:solidFill>
          <a:ln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8" grpId="0" animBg="1"/>
      <p:bldP spid="3" grpId="0"/>
      <p:bldP spid="9" grpId="0"/>
      <p:bldP spid="11" grpId="0" animBg="1"/>
      <p:bldP spid="13" grpId="0" animBg="1"/>
      <p:bldP spid="4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9746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x == 5 then 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1503723" y="5546296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CF2C62-D5D1-B24E-27F1-2ACF0BF80984}"/>
              </a:ext>
            </a:extLst>
          </p:cNvPr>
          <p:cNvSpPr/>
          <p:nvPr/>
        </p:nvSpPr>
        <p:spPr bwMode="auto">
          <a:xfrm>
            <a:off x="3714179" y="3686810"/>
            <a:ext cx="7855525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 </a:t>
            </a:r>
            <a:r>
              <a:rPr lang="en-US" sz="2200" b="1" i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executed: ++x!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("%d\n", x);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9" grpId="0" animBg="1"/>
      <p:bldP spid="3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2C197-C4E9-FB8E-A812-2CB2E8F6F0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1038" y="751618"/>
            <a:ext cx="7876037" cy="2862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Assembly language instructions specify an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operation</a:t>
            </a:r>
            <a:r>
              <a:rPr lang="en-US" sz="2200" dirty="0"/>
              <a:t> and the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  <a:r>
              <a:rPr lang="en-US" sz="2200" dirty="0"/>
              <a:t> to the instruction (arguments of the operation)</a:t>
            </a:r>
          </a:p>
          <a:p>
            <a:r>
              <a:rPr lang="en-US" sz="2200" dirty="0"/>
              <a:t>Three basic types of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where the result will be stored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Source</a:t>
            </a:r>
            <a:r>
              <a:rPr lang="en-US" sz="2200" dirty="0"/>
              <a:t>: where data is read from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Immediate</a:t>
            </a:r>
            <a:r>
              <a:rPr lang="en-US" sz="2200" dirty="0"/>
              <a:t>: an actual value like the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  <a:r>
              <a:rPr lang="en-US" sz="2200" dirty="0"/>
              <a:t> in y = x +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B2B5F-9513-0439-6259-A2E4D9DB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0891"/>
          </a:xfrm>
        </p:spPr>
        <p:txBody>
          <a:bodyPr/>
          <a:lstStyle/>
          <a:p>
            <a:r>
              <a:rPr lang="en-US" dirty="0"/>
              <a:t>Anatomy of an Assembly 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5B05F-F277-C58D-F77B-C53304122B7B}"/>
              </a:ext>
            </a:extLst>
          </p:cNvPr>
          <p:cNvSpPr txBox="1"/>
          <p:nvPr/>
        </p:nvSpPr>
        <p:spPr>
          <a:xfrm>
            <a:off x="3022984" y="4346174"/>
            <a:ext cx="3316934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r1,   r2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 r1,  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03DF4F-77A0-6E93-3EB4-69567B99604D}"/>
              </a:ext>
            </a:extLst>
          </p:cNvPr>
          <p:cNvGrpSpPr/>
          <p:nvPr/>
        </p:nvGrpSpPr>
        <p:grpSpPr>
          <a:xfrm>
            <a:off x="4250304" y="3754119"/>
            <a:ext cx="6151511" cy="709601"/>
            <a:chOff x="3585280" y="3754119"/>
            <a:chExt cx="6151511" cy="7096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D452F9-8BE2-DA93-FC51-16B76244C4D5}"/>
                </a:ext>
              </a:extLst>
            </p:cNvPr>
            <p:cNvSpPr txBox="1"/>
            <p:nvPr/>
          </p:nvSpPr>
          <p:spPr>
            <a:xfrm>
              <a:off x="6674734" y="3754119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Operands (variables</a:t>
              </a:r>
              <a:r>
                <a:rPr lang="en-US" sz="2400" dirty="0">
                  <a:solidFill>
                    <a:srgbClr val="0070C0"/>
                  </a:solidFill>
                </a:rPr>
                <a:t>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A941D9-3C7D-DE17-E4B0-3289CC22E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5280" y="4021723"/>
              <a:ext cx="308945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6B4B5D-5935-09CF-4E18-E157AC05A1C9}"/>
                </a:ext>
              </a:extLst>
            </p:cNvPr>
            <p:cNvCxnSpPr/>
            <p:nvPr/>
          </p:nvCxnSpPr>
          <p:spPr>
            <a:xfrm>
              <a:off x="3585280" y="3994785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41C6FE-BA04-C1EF-EBEA-3B20B2E30828}"/>
                </a:ext>
              </a:extLst>
            </p:cNvPr>
            <p:cNvCxnSpPr/>
            <p:nvPr/>
          </p:nvCxnSpPr>
          <p:spPr>
            <a:xfrm>
              <a:off x="4372634" y="4015058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AEC6BD-6C6F-CD13-63D6-33EAAB3C7D67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70EC03-D110-3FE9-0C7B-57BAB06EBE61}"/>
              </a:ext>
            </a:extLst>
          </p:cNvPr>
          <p:cNvGrpSpPr/>
          <p:nvPr/>
        </p:nvGrpSpPr>
        <p:grpSpPr>
          <a:xfrm>
            <a:off x="4961457" y="4718313"/>
            <a:ext cx="5062049" cy="546648"/>
            <a:chOff x="4296433" y="4718313"/>
            <a:chExt cx="5062049" cy="5466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716519-AF72-FCCA-ABE2-30A403648CDA}"/>
                </a:ext>
              </a:extLst>
            </p:cNvPr>
            <p:cNvSpPr txBox="1"/>
            <p:nvPr/>
          </p:nvSpPr>
          <p:spPr>
            <a:xfrm>
              <a:off x="6674734" y="4803296"/>
              <a:ext cx="2683748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Source Operands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680F8C2-DB67-A6DF-6FAE-F32D70371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433" y="5064235"/>
              <a:ext cx="237830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77D6C5B-B465-B629-A5B0-F65308CC3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19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EDB578-058C-07FF-A176-0425BCFC3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820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4847B0-4174-5845-E75A-2A6455626305}"/>
              </a:ext>
            </a:extLst>
          </p:cNvPr>
          <p:cNvGrpSpPr/>
          <p:nvPr/>
        </p:nvGrpSpPr>
        <p:grpSpPr>
          <a:xfrm>
            <a:off x="4250304" y="4718313"/>
            <a:ext cx="6151510" cy="1134160"/>
            <a:chOff x="3585280" y="4718313"/>
            <a:chExt cx="6151510" cy="11341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B22AD7-BCF0-B3B2-076E-1D8262E2DA59}"/>
                </a:ext>
              </a:extLst>
            </p:cNvPr>
            <p:cNvSpPr txBox="1"/>
            <p:nvPr/>
          </p:nvSpPr>
          <p:spPr>
            <a:xfrm>
              <a:off x="6674733" y="5390808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Destination Operand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14BF8A-0CBE-2781-C2BF-B045FAB8E451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3585280" y="5612671"/>
              <a:ext cx="3089453" cy="89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38CCCAF-91B5-C04A-527F-97F61C671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5280" y="4718313"/>
              <a:ext cx="0" cy="894358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C372C9-997A-574C-E245-D985994A14A3}"/>
              </a:ext>
            </a:extLst>
          </p:cNvPr>
          <p:cNvGrpSpPr/>
          <p:nvPr/>
        </p:nvGrpSpPr>
        <p:grpSpPr>
          <a:xfrm>
            <a:off x="5946133" y="6216243"/>
            <a:ext cx="4371097" cy="530588"/>
            <a:chOff x="5281109" y="6216243"/>
            <a:chExt cx="4371097" cy="5305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98D9A9-F1D6-E3A4-ADA3-852211BCDB5F}"/>
                </a:ext>
              </a:extLst>
            </p:cNvPr>
            <p:cNvSpPr txBox="1"/>
            <p:nvPr/>
          </p:nvSpPr>
          <p:spPr>
            <a:xfrm>
              <a:off x="6674734" y="6285166"/>
              <a:ext cx="297747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Immediate Operand 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E158BF9-ECED-63C3-BE9F-8DB3F5AE7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1109" y="6546105"/>
              <a:ext cx="139362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CC86F8-F46D-34D5-64E3-A4614664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109" y="621624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DC4F006-8AEB-E86B-A0E7-E9F451BEB4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B52AC8-2566-07F7-4B71-4C077A7E8F32}"/>
              </a:ext>
            </a:extLst>
          </p:cNvPr>
          <p:cNvGrpSpPr/>
          <p:nvPr/>
        </p:nvGrpSpPr>
        <p:grpSpPr>
          <a:xfrm>
            <a:off x="925939" y="3731527"/>
            <a:ext cx="2498475" cy="606404"/>
            <a:chOff x="2987108" y="3857316"/>
            <a:chExt cx="2498475" cy="6064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002F3D-53E4-8E16-2DE0-BCFD162BFFB4}"/>
                </a:ext>
              </a:extLst>
            </p:cNvPr>
            <p:cNvSpPr txBox="1"/>
            <p:nvPr/>
          </p:nvSpPr>
          <p:spPr>
            <a:xfrm>
              <a:off x="2987108" y="3857316"/>
              <a:ext cx="1470274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operation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4A16AE-38A0-951C-893F-D90B86821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1860" y="4017350"/>
              <a:ext cx="1013723" cy="43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AA601C6-1EE8-2DBF-1B0C-D94B7900D526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0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r5.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959315"/>
            <a:ext cx="2416949" cy="1631216"/>
            <a:chOff x="3332193" y="289693"/>
            <a:chExt cx="24169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89594" y="289693"/>
              <a:ext cx="1859548" cy="1631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6" name="Circular Arrow 25">
            <a:extLst>
              <a:ext uri="{FF2B5EF4-FFF2-40B4-BE49-F238E27FC236}">
                <a16:creationId xmlns:a16="http://schemas.microsoft.com/office/drawing/2014/main" id="{E61EAC57-F28D-C1DF-301A-5B1C9725014D}"/>
              </a:ext>
            </a:extLst>
          </p:cNvPr>
          <p:cNvSpPr/>
          <p:nvPr/>
        </p:nvSpPr>
        <p:spPr>
          <a:xfrm rot="4870137" flipV="1">
            <a:off x="6006404" y="2569650"/>
            <a:ext cx="2466175" cy="2279666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72165"/>
              <a:gd name="adj5" fmla="val 7655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2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1592111"/>
            <a:ext cx="2571395" cy="1323439"/>
            <a:chOff x="-108196" y="3414640"/>
            <a:chExt cx="2571395" cy="1323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4345" y="3414640"/>
              <a:ext cx="209885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Circular Arrow 26">
            <a:extLst>
              <a:ext uri="{FF2B5EF4-FFF2-40B4-BE49-F238E27FC236}">
                <a16:creationId xmlns:a16="http://schemas.microsoft.com/office/drawing/2014/main" id="{B5DE0C4B-8FC9-C9DA-3353-BB19DE6307A0}"/>
              </a:ext>
            </a:extLst>
          </p:cNvPr>
          <p:cNvSpPr/>
          <p:nvPr/>
        </p:nvSpPr>
        <p:spPr>
          <a:xfrm rot="4870137" flipV="1">
            <a:off x="4749912" y="2353051"/>
            <a:ext cx="2990108" cy="2636503"/>
          </a:xfrm>
          <a:prstGeom prst="circularArrow">
            <a:avLst>
              <a:gd name="adj1" fmla="val 3356"/>
              <a:gd name="adj2" fmla="val 565344"/>
              <a:gd name="adj3" fmla="val 19335579"/>
              <a:gd name="adj4" fmla="val 10672165"/>
              <a:gd name="adj5" fmla="val 7655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ular Arrow 27">
            <a:extLst>
              <a:ext uri="{FF2B5EF4-FFF2-40B4-BE49-F238E27FC236}">
                <a16:creationId xmlns:a16="http://schemas.microsoft.com/office/drawing/2014/main" id="{341B2022-6A65-87DF-8733-1E15615A1795}"/>
              </a:ext>
            </a:extLst>
          </p:cNvPr>
          <p:cNvSpPr/>
          <p:nvPr/>
        </p:nvSpPr>
        <p:spPr>
          <a:xfrm rot="4870137" flipV="1">
            <a:off x="5571589" y="2996440"/>
            <a:ext cx="1754481" cy="1961827"/>
          </a:xfrm>
          <a:prstGeom prst="circularArrow">
            <a:avLst>
              <a:gd name="adj1" fmla="val 3297"/>
              <a:gd name="adj2" fmla="val 406157"/>
              <a:gd name="adj3" fmla="val 18253730"/>
              <a:gd name="adj4" fmla="val 10672165"/>
              <a:gd name="adj5" fmla="val 765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12856" y="2846563"/>
            <a:ext cx="2714922" cy="1350667"/>
            <a:chOff x="-262117" y="3510828"/>
            <a:chExt cx="2714922" cy="135066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353951" y="3845832"/>
              <a:ext cx="209885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 rot="1723207">
              <a:off x="-262117" y="3510828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27" grpId="0" animBg="1"/>
      <p:bldP spid="2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611842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531582" y="1716059"/>
            <a:ext cx="4529708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923674" y="1780077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9269521" y="2668269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ircular Arrow 32">
            <a:extLst>
              <a:ext uri="{FF2B5EF4-FFF2-40B4-BE49-F238E27FC236}">
                <a16:creationId xmlns:a16="http://schemas.microsoft.com/office/drawing/2014/main" id="{7229AEFD-3334-D9FF-606D-38696DFE375C}"/>
              </a:ext>
            </a:extLst>
          </p:cNvPr>
          <p:cNvSpPr/>
          <p:nvPr/>
        </p:nvSpPr>
        <p:spPr>
          <a:xfrm rot="4870137" flipV="1">
            <a:off x="6048174" y="2215205"/>
            <a:ext cx="2418378" cy="2243941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72165"/>
              <a:gd name="adj5" fmla="val 7655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ular Arrow 30">
            <a:extLst>
              <a:ext uri="{FF2B5EF4-FFF2-40B4-BE49-F238E27FC236}">
                <a16:creationId xmlns:a16="http://schemas.microsoft.com/office/drawing/2014/main" id="{1F9C8D55-55D0-885C-267E-5D07CEAD11E6}"/>
              </a:ext>
            </a:extLst>
          </p:cNvPr>
          <p:cNvSpPr/>
          <p:nvPr/>
        </p:nvSpPr>
        <p:spPr>
          <a:xfrm rot="4870137" flipV="1">
            <a:off x="6252977" y="3005067"/>
            <a:ext cx="1925235" cy="2107452"/>
          </a:xfrm>
          <a:prstGeom prst="circularArrow">
            <a:avLst>
              <a:gd name="adj1" fmla="val 3297"/>
              <a:gd name="adj2" fmla="val 406157"/>
              <a:gd name="adj3" fmla="val 18253730"/>
              <a:gd name="adj4" fmla="val 10672165"/>
              <a:gd name="adj5" fmla="val 765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3" grpId="0" animBg="1"/>
      <p:bldP spid="3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484730" y="1594326"/>
            <a:ext cx="4566727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383772" y="2739051"/>
            <a:ext cx="4661323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26441" y="1680648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250789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Circular Arrow 29">
            <a:extLst>
              <a:ext uri="{FF2B5EF4-FFF2-40B4-BE49-F238E27FC236}">
                <a16:creationId xmlns:a16="http://schemas.microsoft.com/office/drawing/2014/main" id="{0055AB1D-0F58-DE8E-CFAC-43B47F7CB494}"/>
              </a:ext>
            </a:extLst>
          </p:cNvPr>
          <p:cNvSpPr/>
          <p:nvPr/>
        </p:nvSpPr>
        <p:spPr>
          <a:xfrm rot="4870137" flipV="1">
            <a:off x="5940761" y="1831080"/>
            <a:ext cx="2418378" cy="2243941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72165"/>
              <a:gd name="adj5" fmla="val 7655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ular Arrow 33">
            <a:extLst>
              <a:ext uri="{FF2B5EF4-FFF2-40B4-BE49-F238E27FC236}">
                <a16:creationId xmlns:a16="http://schemas.microsoft.com/office/drawing/2014/main" id="{E4575DC9-F713-4838-AD53-6B7881819730}"/>
              </a:ext>
            </a:extLst>
          </p:cNvPr>
          <p:cNvSpPr/>
          <p:nvPr/>
        </p:nvSpPr>
        <p:spPr>
          <a:xfrm rot="4870137" flipV="1">
            <a:off x="6035409" y="2653962"/>
            <a:ext cx="2261119" cy="2840586"/>
          </a:xfrm>
          <a:prstGeom prst="circularArrow">
            <a:avLst>
              <a:gd name="adj1" fmla="val 5735"/>
              <a:gd name="adj2" fmla="val 659802"/>
              <a:gd name="adj3" fmla="val 18351384"/>
              <a:gd name="adj4" fmla="val 10672165"/>
              <a:gd name="adj5" fmla="val 765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0" grpId="0" animBg="1"/>
      <p:bldP spid="3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3703-D0FE-AC8C-AA0E-8C19FA109A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5998439"/>
            <a:ext cx="5096281" cy="5032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There are many other ways to do this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 – multiple branches, one </a:t>
            </a:r>
            <a:r>
              <a:rPr lang="en-US" dirty="0" err="1"/>
              <a:t>cmp</a:t>
            </a:r>
            <a:r>
              <a:rPr lang="en-US" dirty="0"/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496577" y="1101209"/>
            <a:ext cx="5096281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block 1 */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if (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2 */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condition block 3 */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 = 11;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221660" y="1019056"/>
            <a:ext cx="5280313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Lblk1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.Lblk2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fall through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1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mov r1, 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6A210B-E069-BD4B-A3C1-2B4C39F10E3E}"/>
              </a:ext>
            </a:extLst>
          </p:cNvPr>
          <p:cNvGrpSpPr/>
          <p:nvPr/>
        </p:nvGrpSpPr>
        <p:grpSpPr>
          <a:xfrm>
            <a:off x="8705543" y="1475030"/>
            <a:ext cx="3077145" cy="723811"/>
            <a:chOff x="3047614" y="2434370"/>
            <a:chExt cx="3077145" cy="7238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EDA1C4-4D68-BA48-B8FC-05B0B564BFE1}"/>
                </a:ext>
              </a:extLst>
            </p:cNvPr>
            <p:cNvSpPr txBox="1"/>
            <p:nvPr/>
          </p:nvSpPr>
          <p:spPr>
            <a:xfrm>
              <a:off x="3420238" y="2434370"/>
              <a:ext cx="270452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special case: multiple branches from one </a:t>
              </a:r>
              <a:r>
                <a:rPr lang="en-US" dirty="0" err="1">
                  <a:solidFill>
                    <a:srgbClr val="C00000"/>
                  </a:solidFill>
                </a:rPr>
                <a:t>cmp</a:t>
              </a:r>
              <a:r>
                <a:rPr lang="en-US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998BBC3C-EC0E-C849-A074-B3640DA3E24E}"/>
                </a:ext>
              </a:extLst>
            </p:cNvPr>
            <p:cNvSpPr/>
            <p:nvPr/>
          </p:nvSpPr>
          <p:spPr>
            <a:xfrm>
              <a:off x="3047614" y="2511849"/>
              <a:ext cx="425669" cy="646332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A4E7D83-937A-7649-8141-BA7AE52D0D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BA64A95A-3348-9810-3910-C18FB2EACE4B}"/>
              </a:ext>
            </a:extLst>
          </p:cNvPr>
          <p:cNvSpPr/>
          <p:nvPr/>
        </p:nvSpPr>
        <p:spPr>
          <a:xfrm rot="4870137" flipV="1">
            <a:off x="5863358" y="1562004"/>
            <a:ext cx="2422245" cy="2356766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72165"/>
              <a:gd name="adj5" fmla="val 765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ular Arrow 15">
            <a:extLst>
              <a:ext uri="{FF2B5EF4-FFF2-40B4-BE49-F238E27FC236}">
                <a16:creationId xmlns:a16="http://schemas.microsoft.com/office/drawing/2014/main" id="{B52E956C-FCDF-ACB7-AEB9-3F8C80FA0D6D}"/>
              </a:ext>
            </a:extLst>
          </p:cNvPr>
          <p:cNvSpPr/>
          <p:nvPr/>
        </p:nvSpPr>
        <p:spPr>
          <a:xfrm rot="4870137" flipV="1">
            <a:off x="5435486" y="2089793"/>
            <a:ext cx="3403164" cy="2890173"/>
          </a:xfrm>
          <a:prstGeom prst="circularArrow">
            <a:avLst>
              <a:gd name="adj1" fmla="val 3042"/>
              <a:gd name="adj2" fmla="val 659802"/>
              <a:gd name="adj3" fmla="val 18265471"/>
              <a:gd name="adj4" fmla="val 10672165"/>
              <a:gd name="adj5" fmla="val 765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" grpId="0" animBg="1"/>
      <p:bldP spid="12" grpId="0"/>
      <p:bldP spid="15" grpId="0" animBg="1"/>
      <p:bldP spid="1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6"/>
            <a:ext cx="11701067" cy="3926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  <a:endParaRPr lang="en-US" sz="22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1033246" y="5099201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3446221" y="477364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297430" y="4759109"/>
            <a:ext cx="4714747" cy="1803056"/>
            <a:chOff x="6188010" y="4605435"/>
            <a:chExt cx="4714747" cy="180305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581405" y="4605435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604869" y="377856"/>
            <a:ext cx="333447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844762" y="1020699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931510" y="722311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959044" y="1620281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682724" y="3202632"/>
            <a:ext cx="2793397" cy="354514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668939" y="3805056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6045311" y="3629688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986578" y="5344498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570708" y="4509349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996337" y="4054954"/>
            <a:ext cx="264516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1199547" y="1415843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9218978" y="961598"/>
            <a:ext cx="1609724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10101014" y="544140"/>
            <a:ext cx="1826764" cy="707886"/>
            <a:chOff x="4754529" y="4562340"/>
            <a:chExt cx="182676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56234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5036912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0" grpId="0" animBg="1"/>
      <p:bldP spid="32" grpId="0" animBg="1"/>
      <p:bldP spid="28" grpId="0" animBg="1"/>
      <p:bldP spid="29" grpId="0" animBg="1"/>
      <p:bldP spid="3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986810" y="76400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774611" y="129932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86810" y="3429000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343504" y="92236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5376930" y="99558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5399230" y="181694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79678" y="3648734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48519" y="4562340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77195" y="5374196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949289" y="157435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69519" y="4128504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593455" y="144965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64" grpId="0" animBg="1"/>
      <p:bldP spid="17" grpId="0"/>
      <p:bldP spid="56" grpId="0" animBg="1"/>
      <p:bldP spid="3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F70E383-A3C8-D54D-A029-70D74E7926B8}"/>
              </a:ext>
            </a:extLst>
          </p:cNvPr>
          <p:cNvGrpSpPr/>
          <p:nvPr/>
        </p:nvGrpSpPr>
        <p:grpSpPr>
          <a:xfrm>
            <a:off x="5444263" y="386520"/>
            <a:ext cx="6624289" cy="2628662"/>
            <a:chOff x="2912960" y="422591"/>
            <a:chExt cx="6624289" cy="2628662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C8052A2-13F7-8247-8362-1AE4DFD13651}"/>
                </a:ext>
              </a:extLst>
            </p:cNvPr>
            <p:cNvSpPr/>
            <p:nvPr/>
          </p:nvSpPr>
          <p:spPr bwMode="auto">
            <a:xfrm>
              <a:off x="6603979" y="422591"/>
              <a:ext cx="2933270" cy="262866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r1, 0</a:t>
              </a: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	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block code</a:t>
              </a: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r1, r1, 1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b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1AB225BC-1966-8E41-A3C9-CCBD0E70D91D}"/>
                </a:ext>
              </a:extLst>
            </p:cNvPr>
            <p:cNvSpPr/>
            <p:nvPr/>
          </p:nvSpPr>
          <p:spPr>
            <a:xfrm>
              <a:off x="2912960" y="1855305"/>
              <a:ext cx="1005823" cy="5575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1889" y="2697886"/>
            <a:ext cx="5281618" cy="39595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513373" y="1536112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94DF87-AA91-7A41-A094-48D3BA727D62}"/>
              </a:ext>
            </a:extLst>
          </p:cNvPr>
          <p:cNvGrpSpPr/>
          <p:nvPr/>
        </p:nvGrpSpPr>
        <p:grpSpPr>
          <a:xfrm>
            <a:off x="8826603" y="3212335"/>
            <a:ext cx="3245114" cy="3278039"/>
            <a:chOff x="8798063" y="3536395"/>
            <a:chExt cx="3245114" cy="327803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706E79A-8EBD-A241-9BC3-666617D2E9E6}"/>
                </a:ext>
              </a:extLst>
            </p:cNvPr>
            <p:cNvSpPr/>
            <p:nvPr/>
          </p:nvSpPr>
          <p:spPr bwMode="auto">
            <a:xfrm>
              <a:off x="8798063" y="3869066"/>
              <a:ext cx="3245114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r1, 0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block code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r1, r1, 1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BE183A-BD3D-1A41-937A-376A0A9ED824}"/>
                </a:ext>
              </a:extLst>
            </p:cNvPr>
            <p:cNvSpPr txBox="1"/>
            <p:nvPr/>
          </p:nvSpPr>
          <p:spPr>
            <a:xfrm>
              <a:off x="10390172" y="3536395"/>
              <a:ext cx="1508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Alternative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1017505" y="623613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412881" y="666203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110775" y="669277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740111" y="1991926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911678" y="497464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54164" y="3551105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33152" y="5102971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6336016" y="1169242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348300" y="4035957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978298" y="5524400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9963" y="4631652"/>
            <a:ext cx="5534647" cy="18792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  <a:p>
            <a:r>
              <a:rPr lang="en-US" dirty="0"/>
              <a:t>Do not branch into the middle of a loop, this is hard to read and is prone to errors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8944E4-BB63-7FA4-CB86-ACCEC3E1F6ED}"/>
              </a:ext>
            </a:extLst>
          </p:cNvPr>
          <p:cNvGrpSpPr/>
          <p:nvPr/>
        </p:nvGrpSpPr>
        <p:grpSpPr>
          <a:xfrm>
            <a:off x="5884333" y="105100"/>
            <a:ext cx="5956410" cy="6682442"/>
            <a:chOff x="6121409" y="0"/>
            <a:chExt cx="5956410" cy="668244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4B9F323-1204-F356-3F9B-BA9DA43534F9}"/>
                </a:ext>
              </a:extLst>
            </p:cNvPr>
            <p:cNvSpPr/>
            <p:nvPr/>
          </p:nvSpPr>
          <p:spPr bwMode="auto">
            <a:xfrm>
              <a:off x="6480855" y="0"/>
              <a:ext cx="5596964" cy="668244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r3, 0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r3, 10	// loop guard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Lendfor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r0, 0</a:t>
              </a:r>
            </a:p>
            <a:p>
              <a:endPara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r0, r0, r1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r1, r1, 1</a:t>
              </a:r>
            </a:p>
            <a:p>
              <a:endPara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  // loop guard</a:t>
              </a:r>
            </a:p>
            <a:p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0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fall through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r2, r2, r1 </a:t>
              </a:r>
            </a:p>
            <a:p>
              <a:endPara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r3, r3, 1 // loop iteration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b 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Lendfor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r5, r0</a:t>
              </a:r>
            </a:p>
          </p:txBody>
        </p:sp>
        <p:sp>
          <p:nvSpPr>
            <p:cNvPr id="11" name="U-Turn Arrow 10">
              <a:extLst>
                <a:ext uri="{FF2B5EF4-FFF2-40B4-BE49-F238E27FC236}">
                  <a16:creationId xmlns:a16="http://schemas.microsoft.com/office/drawing/2014/main" id="{C5294C25-3E79-9E46-4E5E-80B056787D13}"/>
                </a:ext>
              </a:extLst>
            </p:cNvPr>
            <p:cNvSpPr/>
            <p:nvPr/>
          </p:nvSpPr>
          <p:spPr>
            <a:xfrm rot="5400000" flipH="1" flipV="1">
              <a:off x="5941755" y="2821755"/>
              <a:ext cx="1621926" cy="835743"/>
            </a:xfrm>
            <a:prstGeom prst="uturnArrow">
              <a:avLst>
                <a:gd name="adj1" fmla="val 4865"/>
                <a:gd name="adj2" fmla="val 7510"/>
                <a:gd name="adj3" fmla="val 20789"/>
                <a:gd name="adj4" fmla="val 42454"/>
                <a:gd name="adj5" fmla="val 436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U-Turn Arrow 13">
              <a:extLst>
                <a:ext uri="{FF2B5EF4-FFF2-40B4-BE49-F238E27FC236}">
                  <a16:creationId xmlns:a16="http://schemas.microsoft.com/office/drawing/2014/main" id="{2E8498B2-AB69-45F8-EE43-0F6AB87B08D5}"/>
                </a:ext>
              </a:extLst>
            </p:cNvPr>
            <p:cNvSpPr/>
            <p:nvPr/>
          </p:nvSpPr>
          <p:spPr>
            <a:xfrm rot="5400000" flipH="1" flipV="1">
              <a:off x="3971118" y="2654791"/>
              <a:ext cx="5349762" cy="1049180"/>
            </a:xfrm>
            <a:prstGeom prst="uturnArrow">
              <a:avLst>
                <a:gd name="adj1" fmla="val 4865"/>
                <a:gd name="adj2" fmla="val 7510"/>
                <a:gd name="adj3" fmla="val 20789"/>
                <a:gd name="adj4" fmla="val 42454"/>
                <a:gd name="adj5" fmla="val 62999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7D1968-59BA-FDB9-2201-AA1BC31F8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5714" y="935544"/>
            <a:ext cx="9877566" cy="34859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Operations are abbreviated int </a:t>
            </a:r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(1– 5 letters)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Assembly Instructions </a:t>
            </a:r>
            <a:r>
              <a:rPr lang="en-US" sz="2400" dirty="0"/>
              <a:t>are specified with a very regular syntax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are followed by </a:t>
            </a:r>
            <a:r>
              <a:rPr lang="en-US" sz="2400" dirty="0">
                <a:solidFill>
                  <a:srgbClr val="F37440"/>
                </a:solidFill>
              </a:rPr>
              <a:t>arguments</a:t>
            </a:r>
          </a:p>
          <a:p>
            <a:pPr lvl="1"/>
            <a:r>
              <a:rPr lang="en-US" sz="2400" dirty="0"/>
              <a:t>Usually the </a:t>
            </a:r>
            <a:r>
              <a:rPr lang="en-US" sz="2400" dirty="0">
                <a:solidFill>
                  <a:srgbClr val="F37440"/>
                </a:solidFill>
              </a:rPr>
              <a:t>destination argument is next</a:t>
            </a:r>
            <a:r>
              <a:rPr lang="en-US" sz="2400" dirty="0"/>
              <a:t>, then </a:t>
            </a:r>
            <a:r>
              <a:rPr lang="en-US" sz="2400" dirty="0">
                <a:solidFill>
                  <a:srgbClr val="0070C0"/>
                </a:solidFill>
              </a:rPr>
              <a:t>one or more source arguments</a:t>
            </a:r>
            <a:r>
              <a:rPr lang="en-US" sz="2400" dirty="0"/>
              <a:t> (this is not strictly the case, but it is generally true)</a:t>
            </a:r>
          </a:p>
          <a:p>
            <a:r>
              <a:rPr lang="en-US" sz="2400" dirty="0"/>
              <a:t>Why this order?</a:t>
            </a:r>
          </a:p>
          <a:p>
            <a:r>
              <a:rPr lang="en-US" sz="2400" dirty="0"/>
              <a:t>Analogy to C or Java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44246-55F2-8B78-3162-32C8115A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an Instruction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7DAC4-2A1A-B787-9B25-D17236BE0351}"/>
              </a:ext>
            </a:extLst>
          </p:cNvPr>
          <p:cNvSpPr txBox="1"/>
          <p:nvPr/>
        </p:nvSpPr>
        <p:spPr>
          <a:xfrm>
            <a:off x="3561729" y="4623173"/>
            <a:ext cx="548098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r0, r1, r2;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r1 + r2; 		// 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BCBBF-8548-42DF-BE0E-4E4F3078F0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214A8-9655-5790-7BAB-04209AF3D97B}"/>
              </a:ext>
            </a:extLst>
          </p:cNvPr>
          <p:cNvSpPr txBox="1"/>
          <p:nvPr/>
        </p:nvSpPr>
        <p:spPr>
          <a:xfrm>
            <a:off x="3481781" y="5655814"/>
            <a:ext cx="661912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r1  + r2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	r0,  r1,   r2   // assembly</a:t>
            </a:r>
          </a:p>
        </p:txBody>
      </p:sp>
    </p:spTree>
    <p:extLst>
      <p:ext uri="{BB962C8B-B14F-4D97-AF65-F5344CB8AC3E}">
        <p14:creationId xmlns:p14="http://schemas.microsoft.com/office/powerpoint/2010/main" val="384176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  <p:bldP spid="6" grpId="0"/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64153" y="2173661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the "branch into each other"</a:t>
            </a:r>
            <a:endParaRPr lang="en-US" sz="2400" b="1" dirty="0"/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497"/>
            <a:ext cx="6096000" cy="551042"/>
          </a:xfrm>
        </p:spPr>
        <p:txBody>
          <a:bodyPr/>
          <a:lstStyle/>
          <a:p>
            <a:r>
              <a:rPr lang="en-US" dirty="0"/>
              <a:t>Keeps loops Properly Nested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379094" y="678390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399464" y="1948350"/>
            <a:ext cx="2240163" cy="869646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038490" y="2884132"/>
            <a:ext cx="2962111" cy="123824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15275" y="3800177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DF9423-FD25-0D43-97CF-91358388EA9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B9A87E-D95C-9C63-5DBF-B2B60F79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come….</a:t>
            </a:r>
          </a:p>
        </p:txBody>
      </p:sp>
    </p:spTree>
    <p:extLst>
      <p:ext uri="{BB962C8B-B14F-4D97-AF65-F5344CB8AC3E}">
        <p14:creationId xmlns:p14="http://schemas.microsoft.com/office/powerpoint/2010/main" val="21541960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76FF9F-59C3-5B1E-1454-95446D758E0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CB964F-FE00-FDC8-7963-397A92C4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 Information only Not part of class</a:t>
            </a:r>
          </a:p>
        </p:txBody>
      </p:sp>
    </p:spTree>
    <p:extLst>
      <p:ext uri="{BB962C8B-B14F-4D97-AF65-F5344CB8AC3E}">
        <p14:creationId xmlns:p14="http://schemas.microsoft.com/office/powerpoint/2010/main" val="6270517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F1E31-A671-1BBD-E4A2-ED1B6F2E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Rot4 - Imm8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0EE43-83B5-0BC0-1D18-B743B9D5E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543" y="903725"/>
            <a:ext cx="3049725" cy="1056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20A2D-1B16-7E69-2A7F-8E10B729D4B2}"/>
              </a:ext>
            </a:extLst>
          </p:cNvPr>
          <p:cNvSpPr txBox="1"/>
          <p:nvPr/>
        </p:nvSpPr>
        <p:spPr>
          <a:xfrm>
            <a:off x="842002" y="190358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positions to</a:t>
            </a:r>
          </a:p>
          <a:p>
            <a:r>
              <a:rPr lang="en-US" dirty="0"/>
              <a:t>rotate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C594B-A0E5-1234-8BAE-F896BF974163}"/>
              </a:ext>
            </a:extLst>
          </p:cNvPr>
          <p:cNvSpPr txBox="1"/>
          <p:nvPr/>
        </p:nvSpPr>
        <p:spPr>
          <a:xfrm>
            <a:off x="2393255" y="1896854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4FD31-3C12-D0DE-4293-C773F8CF19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5" y="265475"/>
            <a:ext cx="7824395" cy="62453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21EE70-B0FA-23E7-9E29-2EB8C430297E}"/>
              </a:ext>
            </a:extLst>
          </p:cNvPr>
          <p:cNvGrpSpPr/>
          <p:nvPr/>
        </p:nvGrpSpPr>
        <p:grpSpPr>
          <a:xfrm>
            <a:off x="7280083" y="4916702"/>
            <a:ext cx="2982713" cy="446276"/>
            <a:chOff x="7280083" y="4916702"/>
            <a:chExt cx="2982713" cy="446276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C2D9603-58FA-1899-11BA-B140818BCF97}"/>
                </a:ext>
              </a:extLst>
            </p:cNvPr>
            <p:cNvSpPr/>
            <p:nvPr/>
          </p:nvSpPr>
          <p:spPr>
            <a:xfrm rot="10800000">
              <a:off x="9821732" y="4970034"/>
              <a:ext cx="441064" cy="3550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0820F1-DCF9-410D-63EB-485DC6EF00F9}"/>
                </a:ext>
              </a:extLst>
            </p:cNvPr>
            <p:cNvSpPr txBox="1"/>
            <p:nvPr/>
          </p:nvSpPr>
          <p:spPr>
            <a:xfrm>
              <a:off x="7280083" y="4916702"/>
              <a:ext cx="147989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00000001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E2AA4A3-DF18-E3A6-3209-47C59A357F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A22FE-E341-B92B-A84E-94B266A536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544" y="2740043"/>
            <a:ext cx="4109422" cy="3796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How would </a:t>
            </a:r>
            <a:r>
              <a:rPr lang="en-US" dirty="0">
                <a:solidFill>
                  <a:srgbClr val="FF0000"/>
                </a:solidFill>
              </a:rPr>
              <a:t>256</a:t>
            </a:r>
            <a:r>
              <a:rPr lang="en-US" dirty="0"/>
              <a:t> be encoded?</a:t>
            </a:r>
          </a:p>
          <a:p>
            <a:pPr lvl="1"/>
            <a:r>
              <a:rPr lang="en-US" sz="2200" dirty="0"/>
              <a:t>rotate = 12, imm8 = 1</a:t>
            </a:r>
          </a:p>
          <a:p>
            <a:r>
              <a:rPr lang="en-US" b="1" dirty="0">
                <a:solidFill>
                  <a:srgbClr val="2C895B"/>
                </a:solidFill>
              </a:rPr>
              <a:t>Bottom line: </a:t>
            </a:r>
            <a:r>
              <a:rPr lang="en-US" dirty="0">
                <a:solidFill>
                  <a:srgbClr val="2C895B"/>
                </a:solidFill>
              </a:rPr>
              <a:t>the assembler will do this for you</a:t>
            </a:r>
          </a:p>
          <a:p>
            <a:r>
              <a:rPr lang="en-US" dirty="0">
                <a:solidFill>
                  <a:srgbClr val="2C895B"/>
                </a:solidFill>
              </a:rPr>
              <a:t>If you try and use an immediate value that it cannot generate </a:t>
            </a:r>
            <a:r>
              <a:rPr lang="en-US" dirty="0">
                <a:solidFill>
                  <a:srgbClr val="C00000"/>
                </a:solidFill>
              </a:rPr>
              <a:t>it will give an error</a:t>
            </a:r>
          </a:p>
          <a:p>
            <a:r>
              <a:rPr lang="en-US" dirty="0"/>
              <a:t>There is a workaround - later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CCF11-78A6-C73F-3C44-2E4C64A2C824}"/>
              </a:ext>
            </a:extLst>
          </p:cNvPr>
          <p:cNvSpPr txBox="1"/>
          <p:nvPr/>
        </p:nvSpPr>
        <p:spPr>
          <a:xfrm>
            <a:off x="4982183" y="6416773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results are interpreted as a 2's complement number</a:t>
            </a:r>
          </a:p>
        </p:txBody>
      </p:sp>
    </p:spTree>
    <p:extLst>
      <p:ext uri="{BB962C8B-B14F-4D97-AF65-F5344CB8AC3E}">
        <p14:creationId xmlns:p14="http://schemas.microsoft.com/office/powerpoint/2010/main" val="11309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uiExpand="1" build="p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44C855-0037-B1CF-DA68-3CE2828733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123" y="1873637"/>
            <a:ext cx="5253590" cy="48462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Previous slide: </a:t>
            </a:r>
            <a:r>
              <a:rPr lang="en-US" sz="2200" dirty="0">
                <a:solidFill>
                  <a:srgbClr val="2C895B"/>
                </a:solidFill>
              </a:rPr>
              <a:t>phases of execution:</a:t>
            </a:r>
            <a:r>
              <a:rPr lang="en-US" sz="2200" dirty="0">
                <a:solidFill>
                  <a:schemeClr val="tx2"/>
                </a:solidFill>
              </a:rPr>
              <a:t> (1) fetch, (2) decode, (3) execute</a:t>
            </a:r>
          </a:p>
          <a:p>
            <a:r>
              <a:rPr lang="en-US" sz="2200" dirty="0">
                <a:solidFill>
                  <a:schemeClr val="tx2"/>
                </a:solidFill>
              </a:rPr>
              <a:t>The pc (r15) contains the address of the </a:t>
            </a:r>
            <a:r>
              <a:rPr lang="en-US" sz="2200" dirty="0">
                <a:solidFill>
                  <a:srgbClr val="2C895B"/>
                </a:solidFill>
              </a:rPr>
              <a:t>instruction being fetched</a:t>
            </a:r>
            <a:r>
              <a:rPr lang="en-US" sz="2200" dirty="0">
                <a:solidFill>
                  <a:schemeClr val="tx2"/>
                </a:solidFill>
              </a:rPr>
              <a:t>, which is two instructions ahead or </a:t>
            </a:r>
            <a:r>
              <a:rPr lang="en-US" sz="2200" dirty="0">
                <a:solidFill>
                  <a:srgbClr val="0070C0"/>
                </a:solidFill>
              </a:rPr>
              <a:t>executing instruction + 8 bytes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Branch target address </a:t>
            </a:r>
            <a:r>
              <a:rPr lang="en-US" sz="2200" dirty="0">
                <a:solidFill>
                  <a:srgbClr val="2C895B"/>
                </a:solidFill>
              </a:rPr>
              <a:t>(or imm24) is the </a:t>
            </a:r>
            <a:r>
              <a:rPr lang="en-US" sz="2200" dirty="0">
                <a:solidFill>
                  <a:srgbClr val="C00000"/>
                </a:solidFill>
              </a:rPr>
              <a:t>distance measured </a:t>
            </a:r>
            <a:r>
              <a:rPr lang="en-US" sz="2200" dirty="0">
                <a:solidFill>
                  <a:schemeClr val="tx2"/>
                </a:solidFill>
              </a:rPr>
              <a:t>in the </a:t>
            </a:r>
            <a:r>
              <a:rPr lang="en-US" sz="2200" dirty="0">
                <a:solidFill>
                  <a:srgbClr val="C00000"/>
                </a:solidFill>
              </a:rPr>
              <a:t># of instructions </a:t>
            </a:r>
            <a:r>
              <a:rPr lang="en-US" sz="2200" dirty="0"/>
              <a:t>(signed, 2's complement) </a:t>
            </a:r>
            <a:r>
              <a:rPr lang="en-US" sz="2200" dirty="0">
                <a:solidFill>
                  <a:schemeClr val="tx2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fetch address </a:t>
            </a:r>
            <a:r>
              <a:rPr lang="en-US" sz="2200" dirty="0">
                <a:solidFill>
                  <a:schemeClr val="tx2"/>
                </a:solidFill>
              </a:rPr>
              <a:t>contained in </a:t>
            </a:r>
            <a:r>
              <a:rPr lang="en-US" sz="2200" dirty="0">
                <a:solidFill>
                  <a:srgbClr val="7030A0"/>
                </a:solidFill>
              </a:rPr>
              <a:t>r15 </a:t>
            </a:r>
            <a:r>
              <a:rPr lang="en-US" sz="2200" dirty="0">
                <a:solidFill>
                  <a:srgbClr val="F37440"/>
                </a:solidFill>
              </a:rPr>
              <a:t>when executing the branch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BB68-5AB7-2396-C3E1-E9F8444B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0" y="79998"/>
            <a:ext cx="5863190" cy="934932"/>
          </a:xfrm>
        </p:spPr>
        <p:txBody>
          <a:bodyPr/>
          <a:lstStyle/>
          <a:p>
            <a:r>
              <a:rPr lang="en-US" dirty="0"/>
              <a:t>Branch Target Address (BTA):</a:t>
            </a:r>
            <a:br>
              <a:rPr lang="en-US" dirty="0"/>
            </a:br>
            <a:r>
              <a:rPr lang="en-US" dirty="0"/>
              <a:t>What Is imm24?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73D95D-378D-B4F6-4312-B3DA75F4A84D}"/>
              </a:ext>
            </a:extLst>
          </p:cNvPr>
          <p:cNvGraphicFramePr>
            <a:graphicFrameLocks noGrp="1"/>
          </p:cNvGraphicFramePr>
          <p:nvPr/>
        </p:nvGraphicFramePr>
        <p:xfrm>
          <a:off x="7879085" y="6364045"/>
          <a:ext cx="316405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77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 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00 00 02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2563AA-F03B-220F-03BD-3D342B749C04}"/>
              </a:ext>
            </a:extLst>
          </p:cNvPr>
          <p:cNvSpPr/>
          <p:nvPr/>
        </p:nvSpPr>
        <p:spPr bwMode="auto">
          <a:xfrm>
            <a:off x="5943600" y="79997"/>
            <a:ext cx="6167990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10430: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00010440 &lt;store&gt;: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0084-29B0-E198-23F7-883E7AA83F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65E7465-1345-2C7C-A3CE-8E683CC2E80E}"/>
              </a:ext>
            </a:extLst>
          </p:cNvPr>
          <p:cNvSpPr/>
          <p:nvPr/>
        </p:nvSpPr>
        <p:spPr>
          <a:xfrm rot="5400000">
            <a:off x="10747746" y="1756537"/>
            <a:ext cx="1959752" cy="400312"/>
          </a:xfrm>
          <a:prstGeom prst="uturnArrow">
            <a:avLst>
              <a:gd name="adj1" fmla="val 9185"/>
              <a:gd name="adj2" fmla="val 13578"/>
              <a:gd name="adj3" fmla="val 25000"/>
              <a:gd name="adj4" fmla="val 43750"/>
              <a:gd name="adj5" fmla="val 96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6934F5-FDBB-32AD-38A6-1348BA155B02}"/>
              </a:ext>
            </a:extLst>
          </p:cNvPr>
          <p:cNvGrpSpPr/>
          <p:nvPr/>
        </p:nvGrpSpPr>
        <p:grpSpPr>
          <a:xfrm>
            <a:off x="3711624" y="822929"/>
            <a:ext cx="2791109" cy="307777"/>
            <a:chOff x="3711624" y="822929"/>
            <a:chExt cx="2791109" cy="30777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39C6C00-1CCF-8E3A-85F4-AFFB26E14457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A04590-082D-53A5-56AE-D53C29E73F46}"/>
                </a:ext>
              </a:extLst>
            </p:cNvPr>
            <p:cNvSpPr txBox="1"/>
            <p:nvPr/>
          </p:nvSpPr>
          <p:spPr>
            <a:xfrm>
              <a:off x="3711624" y="822929"/>
              <a:ext cx="1866217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executing instruction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F5DE36-C62E-B883-E514-1546EBFB2B0D}"/>
              </a:ext>
            </a:extLst>
          </p:cNvPr>
          <p:cNvGrpSpPr/>
          <p:nvPr/>
        </p:nvGrpSpPr>
        <p:grpSpPr>
          <a:xfrm>
            <a:off x="3891161" y="1161983"/>
            <a:ext cx="2611572" cy="307777"/>
            <a:chOff x="3891161" y="839898"/>
            <a:chExt cx="2611572" cy="307777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4C78136-B12E-42BB-76F8-13ED12E7FCB2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00F302-8AB7-B4DA-C677-1982D89F2480}"/>
                </a:ext>
              </a:extLst>
            </p:cNvPr>
            <p:cNvSpPr txBox="1"/>
            <p:nvPr/>
          </p:nvSpPr>
          <p:spPr>
            <a:xfrm>
              <a:off x="3891161" y="839898"/>
              <a:ext cx="1686680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decode instruction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0A72FD-37E5-6B2A-0EE1-64AEA3575245}"/>
              </a:ext>
            </a:extLst>
          </p:cNvPr>
          <p:cNvGrpSpPr/>
          <p:nvPr/>
        </p:nvGrpSpPr>
        <p:grpSpPr>
          <a:xfrm>
            <a:off x="4089933" y="1489001"/>
            <a:ext cx="2412800" cy="307777"/>
            <a:chOff x="4089933" y="839898"/>
            <a:chExt cx="2412800" cy="307777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6799159-061D-110D-B9FA-5FAA605143D1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8B64CF-2074-0F36-5536-33600FD3B98A}"/>
                </a:ext>
              </a:extLst>
            </p:cNvPr>
            <p:cNvSpPr txBox="1"/>
            <p:nvPr/>
          </p:nvSpPr>
          <p:spPr>
            <a:xfrm>
              <a:off x="4089933" y="839898"/>
              <a:ext cx="1487908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fetch instruction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92008E-14A4-8C36-E86E-9F679E18DEFF}"/>
              </a:ext>
            </a:extLst>
          </p:cNvPr>
          <p:cNvGrpSpPr/>
          <p:nvPr/>
        </p:nvGrpSpPr>
        <p:grpSpPr>
          <a:xfrm>
            <a:off x="8737603" y="1623705"/>
            <a:ext cx="2389538" cy="1221098"/>
            <a:chOff x="8737603" y="1623705"/>
            <a:chExt cx="2389538" cy="1221098"/>
          </a:xfrm>
        </p:grpSpPr>
        <p:sp>
          <p:nvSpPr>
            <p:cNvPr id="23" name="U-Turn Arrow 22">
              <a:extLst>
                <a:ext uri="{FF2B5EF4-FFF2-40B4-BE49-F238E27FC236}">
                  <a16:creationId xmlns:a16="http://schemas.microsoft.com/office/drawing/2014/main" id="{3DF34BCC-58D1-B18C-02B4-8A82CC6ED88D}"/>
                </a:ext>
              </a:extLst>
            </p:cNvPr>
            <p:cNvSpPr/>
            <p:nvPr/>
          </p:nvSpPr>
          <p:spPr>
            <a:xfrm rot="5400000" flipV="1">
              <a:off x="8365815" y="1995493"/>
              <a:ext cx="1221098" cy="477521"/>
            </a:xfrm>
            <a:prstGeom prst="uturnArrow">
              <a:avLst>
                <a:gd name="adj1" fmla="val 9185"/>
                <a:gd name="adj2" fmla="val 13578"/>
                <a:gd name="adj3" fmla="val 25000"/>
                <a:gd name="adj4" fmla="val 43750"/>
                <a:gd name="adj5" fmla="val 969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A490A-A28C-CDDC-B965-0314E33142DA}"/>
                </a:ext>
              </a:extLst>
            </p:cNvPr>
            <p:cNvSpPr txBox="1"/>
            <p:nvPr/>
          </p:nvSpPr>
          <p:spPr>
            <a:xfrm>
              <a:off x="8824395" y="2157306"/>
              <a:ext cx="23027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BTA: + 2 instructions</a:t>
              </a:r>
            </a:p>
          </p:txBody>
        </p:sp>
      </p:grp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ECD5C1A7-5FE7-1E9B-766A-147B71A972DE}"/>
              </a:ext>
            </a:extLst>
          </p:cNvPr>
          <p:cNvSpPr txBox="1">
            <a:spLocks/>
          </p:cNvSpPr>
          <p:nvPr/>
        </p:nvSpPr>
        <p:spPr>
          <a:xfrm>
            <a:off x="5805425" y="4569587"/>
            <a:ext cx="6306165" cy="1573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 address   = 0x10440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fetch address    = 0x10438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distance(bytes)	 = 0x00008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distance(instructions)= 0x8/(4 bytes/instruction)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0x2</a:t>
            </a:r>
          </a:p>
        </p:txBody>
      </p:sp>
    </p:spTree>
    <p:extLst>
      <p:ext uri="{BB962C8B-B14F-4D97-AF65-F5344CB8AC3E}">
        <p14:creationId xmlns:p14="http://schemas.microsoft.com/office/powerpoint/2010/main" val="34528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  <p:bldP spid="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2A8E53-1DEF-ACA0-4DD3-DAA710D72250}"/>
              </a:ext>
            </a:extLst>
          </p:cNvPr>
          <p:cNvSpPr/>
          <p:nvPr/>
        </p:nvSpPr>
        <p:spPr>
          <a:xfrm>
            <a:off x="7801873" y="3246933"/>
            <a:ext cx="4371474" cy="3578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49602" y="441141"/>
            <a:ext cx="6831965" cy="27625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are </a:t>
            </a:r>
            <a:r>
              <a:rPr lang="en-US" b="1" dirty="0">
                <a:solidFill>
                  <a:srgbClr val="2C895B"/>
                </a:solidFill>
              </a:rPr>
              <a:t>retrieved sequentially </a:t>
            </a:r>
            <a:r>
              <a:rPr lang="en-US" dirty="0">
                <a:solidFill>
                  <a:srgbClr val="2C895B"/>
                </a:solidFill>
              </a:rPr>
              <a:t>from me</a:t>
            </a:r>
            <a:r>
              <a:rPr lang="en-US" dirty="0"/>
              <a:t>mory</a:t>
            </a:r>
          </a:p>
          <a:p>
            <a:r>
              <a:rPr lang="en-US" dirty="0"/>
              <a:t>Each instruction </a:t>
            </a:r>
            <a:r>
              <a:rPr lang="en-US" dirty="0">
                <a:solidFill>
                  <a:srgbClr val="2C895B"/>
                </a:solidFill>
              </a:rPr>
              <a:t>executes to completion </a:t>
            </a:r>
            <a:r>
              <a:rPr lang="en-US" b="1" dirty="0">
                <a:solidFill>
                  <a:srgbClr val="F37440"/>
                </a:solidFill>
              </a:rPr>
              <a:t>before</a:t>
            </a:r>
            <a:r>
              <a:rPr lang="en-US" dirty="0">
                <a:solidFill>
                  <a:srgbClr val="F37440"/>
                </a:solidFill>
              </a:rPr>
              <a:t> the next instruction is completed</a:t>
            </a:r>
          </a:p>
          <a:p>
            <a:r>
              <a:rPr lang="en-US" dirty="0"/>
              <a:t>Conceptually the pc (program counter) points at executing instruction </a:t>
            </a:r>
          </a:p>
          <a:p>
            <a:r>
              <a:rPr lang="en-US" dirty="0"/>
              <a:t>exceptions: loops, function calls, traps,..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57" y="26172"/>
            <a:ext cx="10515600" cy="466460"/>
          </a:xfrm>
        </p:spPr>
        <p:txBody>
          <a:bodyPr/>
          <a:lstStyle/>
          <a:p>
            <a:r>
              <a:rPr lang="en-US" dirty="0"/>
              <a:t>Program Execution: A Series of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3444427" y="4467074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3444427" y="5024588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3444427" y="5582102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3444427" y="6139616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8168408" y="4561044"/>
            <a:ext cx="256352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8168408" y="3685172"/>
            <a:ext cx="25635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8168408" y="5121591"/>
            <a:ext cx="256352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8168408" y="5677425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8168408" y="6236618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1FDEA6F-7DAC-C490-F11E-C80FA0CA93B4}"/>
              </a:ext>
            </a:extLst>
          </p:cNvPr>
          <p:cNvSpPr/>
          <p:nvPr/>
        </p:nvSpPr>
        <p:spPr>
          <a:xfrm>
            <a:off x="2348107" y="4526876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905524A-F574-4D43-BB67-A152F3367115}"/>
              </a:ext>
            </a:extLst>
          </p:cNvPr>
          <p:cNvSpPr/>
          <p:nvPr/>
        </p:nvSpPr>
        <p:spPr>
          <a:xfrm>
            <a:off x="2348107" y="5104046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D34DEBD-0E73-0178-AE70-49170528815C}"/>
              </a:ext>
            </a:extLst>
          </p:cNvPr>
          <p:cNvSpPr/>
          <p:nvPr/>
        </p:nvSpPr>
        <p:spPr>
          <a:xfrm>
            <a:off x="2348107" y="5681216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ADB9ADB-6FBC-D4A0-748D-B601FAFC9E8C}"/>
              </a:ext>
            </a:extLst>
          </p:cNvPr>
          <p:cNvSpPr/>
          <p:nvPr/>
        </p:nvSpPr>
        <p:spPr>
          <a:xfrm>
            <a:off x="2329108" y="6139615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F6099E-2B6F-2AA1-9807-877FB14D834D}"/>
              </a:ext>
            </a:extLst>
          </p:cNvPr>
          <p:cNvSpPr txBox="1"/>
          <p:nvPr/>
        </p:nvSpPr>
        <p:spPr>
          <a:xfrm>
            <a:off x="3181285" y="4061695"/>
            <a:ext cx="356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Content in Text segment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7BD87-7533-433B-075B-F1E84D891745}"/>
              </a:ext>
            </a:extLst>
          </p:cNvPr>
          <p:cNvSpPr txBox="1"/>
          <p:nvPr/>
        </p:nvSpPr>
        <p:spPr>
          <a:xfrm>
            <a:off x="10731927" y="356411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058A17-7EF2-3D86-91E6-2F2B3C8540E2}"/>
              </a:ext>
            </a:extLst>
          </p:cNvPr>
          <p:cNvGrpSpPr/>
          <p:nvPr/>
        </p:nvGrpSpPr>
        <p:grpSpPr>
          <a:xfrm>
            <a:off x="5949340" y="4492112"/>
            <a:ext cx="1582879" cy="2205018"/>
            <a:chOff x="5949340" y="4492112"/>
            <a:chExt cx="1582879" cy="22050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01EA5F-52C5-D364-1F48-7424A666C8F4}"/>
                </a:ext>
              </a:extLst>
            </p:cNvPr>
            <p:cNvSpPr txBox="1"/>
            <p:nvPr/>
          </p:nvSpPr>
          <p:spPr>
            <a:xfrm>
              <a:off x="5962559" y="449211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437424-FB87-B517-5733-971500A0B7CA}"/>
                </a:ext>
              </a:extLst>
            </p:cNvPr>
            <p:cNvSpPr txBox="1"/>
            <p:nvPr/>
          </p:nvSpPr>
          <p:spPr>
            <a:xfrm>
              <a:off x="5949340" y="632779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DC5891B-21E0-3956-FC04-4A4BCC950AB4}"/>
              </a:ext>
            </a:extLst>
          </p:cNvPr>
          <p:cNvGrpSpPr/>
          <p:nvPr/>
        </p:nvGrpSpPr>
        <p:grpSpPr>
          <a:xfrm>
            <a:off x="202779" y="1412068"/>
            <a:ext cx="1371916" cy="4953216"/>
            <a:chOff x="1107147" y="605900"/>
            <a:chExt cx="2526189" cy="602144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E6DE371-081E-BB22-5201-C5E11B6B0B7D}"/>
                </a:ext>
              </a:extLst>
            </p:cNvPr>
            <p:cNvGrpSpPr/>
            <p:nvPr/>
          </p:nvGrpSpPr>
          <p:grpSpPr>
            <a:xfrm>
              <a:off x="1107147" y="605900"/>
              <a:ext cx="2526189" cy="6021446"/>
              <a:chOff x="6583680" y="1280160"/>
              <a:chExt cx="2377440" cy="5257800"/>
            </a:xfrm>
          </p:grpSpPr>
          <p:sp>
            <p:nvSpPr>
              <p:cNvPr id="38" name="Rectangle 7">
                <a:extLst>
                  <a:ext uri="{FF2B5EF4-FFF2-40B4-BE49-F238E27FC236}">
                    <a16:creationId xmlns:a16="http://schemas.microsoft.com/office/drawing/2014/main" id="{B8546FEB-C0B6-12B9-51E2-08A2973FF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6583680" y="1325880"/>
                <a:ext cx="2377440" cy="52120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Ctr="1"/>
              <a:lstStyle/>
              <a:p>
                <a:pPr algn="ctr">
                  <a:lnSpc>
                    <a:spcPct val="100000"/>
                  </a:lnSpc>
                </a:pPr>
                <a:endParaRPr lang="en-US" sz="1100" b="0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A6E9679-8BF2-2A09-072D-9D16BFDF597E}"/>
                  </a:ext>
                </a:extLst>
              </p:cNvPr>
              <p:cNvSpPr/>
              <p:nvPr/>
            </p:nvSpPr>
            <p:spPr bwMode="auto">
              <a:xfrm>
                <a:off x="6583680" y="1280160"/>
                <a:ext cx="2377440" cy="457200"/>
              </a:xfrm>
              <a:prstGeom prst="rect">
                <a:avLst/>
              </a:prstGeom>
              <a:solidFill>
                <a:srgbClr val="CC0066">
                  <a:alpha val="60000"/>
                </a:srgb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OS kernel [protected]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E818797-042B-4398-13C3-6896B4229FA1}"/>
                  </a:ext>
                </a:extLst>
              </p:cNvPr>
              <p:cNvSpPr/>
              <p:nvPr/>
            </p:nvSpPr>
            <p:spPr bwMode="auto">
              <a:xfrm>
                <a:off x="6583680" y="1737360"/>
                <a:ext cx="2377440" cy="457200"/>
              </a:xfrm>
              <a:prstGeom prst="rect">
                <a:avLst/>
              </a:prstGeom>
              <a:solidFill>
                <a:srgbClr val="FFCA86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Stack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8B5BAE-28C0-E45A-ED7E-6F41DD815C3C}"/>
                  </a:ext>
                </a:extLst>
              </p:cNvPr>
              <p:cNvSpPr/>
              <p:nvPr/>
            </p:nvSpPr>
            <p:spPr bwMode="auto">
              <a:xfrm>
                <a:off x="6583680" y="4114800"/>
                <a:ext cx="2377440" cy="457200"/>
              </a:xfrm>
              <a:prstGeom prst="rect">
                <a:avLst/>
              </a:prstGeom>
              <a:solidFill>
                <a:srgbClr val="ED917F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Heap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F446630-EE90-2D53-CA38-5F081F4FDC43}"/>
                  </a:ext>
                </a:extLst>
              </p:cNvPr>
              <p:cNvSpPr/>
              <p:nvPr/>
            </p:nvSpPr>
            <p:spPr bwMode="auto">
              <a:xfrm>
                <a:off x="6583680" y="4572000"/>
                <a:ext cx="2377440" cy="548640"/>
              </a:xfrm>
              <a:prstGeom prst="rect">
                <a:avLst/>
              </a:prstGeom>
              <a:solidFill>
                <a:srgbClr val="C9DEAE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Static Data</a:t>
                </a:r>
                <a:r>
                  <a:rPr lang="en-US" sz="1100" i="1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 (+BSS)</a:t>
                </a:r>
                <a:endParaRPr lang="en-US" sz="1100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4465952-DD8B-48ED-1DA6-46AEF5D188C2}"/>
                  </a:ext>
                </a:extLst>
              </p:cNvPr>
              <p:cNvSpPr/>
              <p:nvPr/>
            </p:nvSpPr>
            <p:spPr bwMode="auto">
              <a:xfrm>
                <a:off x="6583680" y="3108960"/>
                <a:ext cx="2377440" cy="457200"/>
              </a:xfrm>
              <a:prstGeom prst="rect">
                <a:avLst/>
              </a:prstGeom>
              <a:solidFill>
                <a:srgbClr val="B7A57A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Shared Libraries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2D7FCBC-7A90-766B-842A-FC5D5DC36ED2}"/>
                  </a:ext>
                </a:extLst>
              </p:cNvPr>
              <p:cNvSpPr/>
              <p:nvPr/>
            </p:nvSpPr>
            <p:spPr bwMode="auto">
              <a:xfrm>
                <a:off x="6583680" y="5120640"/>
                <a:ext cx="2377440" cy="411480"/>
              </a:xfrm>
              <a:prstGeom prst="rect">
                <a:avLst/>
              </a:prstGeom>
              <a:solidFill>
                <a:srgbClr val="FFFFB2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Read Only Data</a:t>
                </a:r>
                <a:endParaRPr lang="en-US" sz="1100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ED0AE4D-144F-0280-9384-47D018E9C24C}"/>
                  </a:ext>
                </a:extLst>
              </p:cNvPr>
              <p:cNvCxnSpPr/>
              <p:nvPr/>
            </p:nvCxnSpPr>
            <p:spPr bwMode="auto">
              <a:xfrm>
                <a:off x="7772400" y="2194560"/>
                <a:ext cx="0" cy="365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6E24810-251F-0E94-7757-0D3B500FB7EA}"/>
                  </a:ext>
                </a:extLst>
              </p:cNvPr>
              <p:cNvCxnSpPr/>
              <p:nvPr/>
            </p:nvCxnSpPr>
            <p:spPr bwMode="auto">
              <a:xfrm>
                <a:off x="7772400" y="2743200"/>
                <a:ext cx="0" cy="365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A6AAF17-E0DA-2351-DB30-5B0136154D88}"/>
                  </a:ext>
                </a:extLst>
              </p:cNvPr>
              <p:cNvCxnSpPr/>
              <p:nvPr/>
            </p:nvCxnSpPr>
            <p:spPr bwMode="auto">
              <a:xfrm>
                <a:off x="7772400" y="3749040"/>
                <a:ext cx="0" cy="365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7F03A5C-97BB-D3D0-EC0A-3869DAD3D9F6}"/>
                </a:ext>
              </a:extLst>
            </p:cNvPr>
            <p:cNvSpPr/>
            <p:nvPr/>
          </p:nvSpPr>
          <p:spPr bwMode="auto">
            <a:xfrm>
              <a:off x="1107147" y="5440706"/>
              <a:ext cx="2526189" cy="10268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100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Text Segment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8D63629-58E1-56EA-DBDA-8ED95E6AFD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0" y="46205"/>
            <a:ext cx="3172736" cy="31538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4F73E97-50BD-B58E-B324-7D46E19B3822}"/>
              </a:ext>
            </a:extLst>
          </p:cNvPr>
          <p:cNvGrpSpPr/>
          <p:nvPr/>
        </p:nvGrpSpPr>
        <p:grpSpPr>
          <a:xfrm>
            <a:off x="8014505" y="2157663"/>
            <a:ext cx="3583032" cy="1476480"/>
            <a:chOff x="8014505" y="2157663"/>
            <a:chExt cx="3583032" cy="14764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165A8C-F525-A09F-89E0-843EA9CA0849}"/>
                </a:ext>
              </a:extLst>
            </p:cNvPr>
            <p:cNvSpPr txBox="1"/>
            <p:nvPr/>
          </p:nvSpPr>
          <p:spPr>
            <a:xfrm>
              <a:off x="8014505" y="3264811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contents inside the CPU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8262EC-EF6D-1A50-E903-69782169E18E}"/>
                </a:ext>
              </a:extLst>
            </p:cNvPr>
            <p:cNvCxnSpPr/>
            <p:nvPr/>
          </p:nvCxnSpPr>
          <p:spPr>
            <a:xfrm flipV="1">
              <a:off x="8662737" y="2157663"/>
              <a:ext cx="1243263" cy="113657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A2469ECA-0B27-DF83-2CEB-37319704597E}"/>
              </a:ext>
            </a:extLst>
          </p:cNvPr>
          <p:cNvSpPr txBox="1"/>
          <p:nvPr/>
        </p:nvSpPr>
        <p:spPr>
          <a:xfrm>
            <a:off x="97559" y="9557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Main Memory</a:t>
            </a: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A1612921-1EC4-E5CC-AE9A-7A01599EBFD1}"/>
              </a:ext>
            </a:extLst>
          </p:cNvPr>
          <p:cNvSpPr/>
          <p:nvPr/>
        </p:nvSpPr>
        <p:spPr>
          <a:xfrm>
            <a:off x="1680044" y="4431026"/>
            <a:ext cx="512153" cy="2003863"/>
          </a:xfrm>
          <a:prstGeom prst="leftBrace">
            <a:avLst>
              <a:gd name="adj1" fmla="val 8333"/>
              <a:gd name="adj2" fmla="val 75805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9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uiExpand="1" build="p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53" grpId="0"/>
      <p:bldP spid="5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63963</TotalTime>
  <Words>9597</Words>
  <Application>Microsoft Macintosh PowerPoint</Application>
  <PresentationFormat>Widescreen</PresentationFormat>
  <Paragraphs>1897</Paragraphs>
  <Slides>74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Arial</vt:lpstr>
      <vt:lpstr>Arial Regular</vt:lpstr>
      <vt:lpstr>ArialMT</vt:lpstr>
      <vt:lpstr>Calibri</vt:lpstr>
      <vt:lpstr>Consolas</vt:lpstr>
      <vt:lpstr>Courier</vt:lpstr>
      <vt:lpstr>Courier New</vt:lpstr>
      <vt:lpstr>Wingdings</vt:lpstr>
      <vt:lpstr>Theme1</vt:lpstr>
      <vt:lpstr>PowerPoint Presentation</vt:lpstr>
      <vt:lpstr>Arm Core Organization &amp; Floorplan Examples</vt:lpstr>
      <vt:lpstr>Memory Triangle: Hardware Cost/Performance/Capacity Tiers</vt:lpstr>
      <vt:lpstr>32-Bit Arm - Registers</vt:lpstr>
      <vt:lpstr>Assembly and Machine Code</vt:lpstr>
      <vt:lpstr>Anatomy of an Assembly instruction</vt:lpstr>
      <vt:lpstr>Meaning of an Instruction</vt:lpstr>
      <vt:lpstr>32-Bit Arm - Registers</vt:lpstr>
      <vt:lpstr>Program Execution: A Series of Instructions</vt:lpstr>
      <vt:lpstr>Program Execution: Looping in the Execution Flow</vt:lpstr>
      <vt:lpstr>How to Access Memory?</vt:lpstr>
      <vt:lpstr>32-Bit Arm is a Load/Store Architecture</vt:lpstr>
      <vt:lpstr>Using Registers as Pointers to Memory - Load</vt:lpstr>
      <vt:lpstr>Using Registers as Pointers to Memory - Store</vt:lpstr>
      <vt:lpstr>Arm Register Summary</vt:lpstr>
      <vt:lpstr>Using Aarch32 Registers</vt:lpstr>
      <vt:lpstr>CPU Operational Overview: Executing Machine Code</vt:lpstr>
      <vt:lpstr>AArch32 Instruction Categories</vt:lpstr>
      <vt:lpstr>Basic Arm Machine Code Instructions</vt:lpstr>
      <vt:lpstr>R (register) Type Data Processing: Machine Code</vt:lpstr>
      <vt:lpstr>I (immediate) Type Data Processing: Machine Code</vt:lpstr>
      <vt:lpstr>How are I – Type Constants Encoded in the instruction?</vt:lpstr>
      <vt:lpstr>First Look: Copying Values To Registers - MOV</vt:lpstr>
      <vt:lpstr>mov – Copies Register Content between registers</vt:lpstr>
      <vt:lpstr>What is a Bitwise Operation?</vt:lpstr>
      <vt:lpstr>Bitwise Not (vs Boolean Not)</vt:lpstr>
      <vt:lpstr>First Look: Copying Values To Registers – MVN (negate)</vt:lpstr>
      <vt:lpstr>mvn – Copies NOT (~) of Register content between registers</vt:lpstr>
      <vt:lpstr>First Look: Add/Sub Registers</vt:lpstr>
      <vt:lpstr>add/sub/rsub – Add or Subtract two integers</vt:lpstr>
      <vt:lpstr>Writing a Sequence of Add &amp; Subtract Instructions</vt:lpstr>
      <vt:lpstr>Overview: Line Layout in an Arm Assembly Source File - 1 </vt:lpstr>
      <vt:lpstr>Overview: Line Layout in an Arm Assembly Source File - 2 </vt:lpstr>
      <vt:lpstr>Labels in Arm Assembly</vt:lpstr>
      <vt:lpstr>Assembler Directives: Label Scope Control (Normal Labels only)</vt:lpstr>
      <vt:lpstr>Assembler Directives: .equ and .equiv</vt:lpstr>
      <vt:lpstr>Example: Assembler Directive and Instructions</vt:lpstr>
      <vt:lpstr>Unconditional Branching –   Forces Execution to Continue at a Specified Label (goto)</vt:lpstr>
      <vt:lpstr>Examples of of Unconditional Branching</vt:lpstr>
      <vt:lpstr>cmp/cmm – Making Conditional Tests</vt:lpstr>
      <vt:lpstr>Quick Overview of the Condition Bits/Flags</vt:lpstr>
      <vt:lpstr>Conditional Branch: Changing the Next Instruction to Execute</vt:lpstr>
      <vt:lpstr>Anatomy of a Sample Branch:  Changing the Next Instruction to Execute</vt:lpstr>
      <vt:lpstr>Conditional Branch: Changing the Next Instruction to Execute</vt:lpstr>
      <vt:lpstr>When do you use a Signed or Unsigned Conditional Branch?</vt:lpstr>
      <vt:lpstr>Review Anatomy of a Conditional Branch: If statement</vt:lpstr>
      <vt:lpstr>Examples: Guards (Conditional Tests) and their Inverse</vt:lpstr>
      <vt:lpstr>Program Flow: Keeping the same "Block Order" as C</vt:lpstr>
      <vt:lpstr>Branch Guard "Adjustment" Table Preserving Block Order In Code</vt:lpstr>
      <vt:lpstr>Program Flow:  Simple If statement, No Else</vt:lpstr>
      <vt:lpstr>If statement examples – Branch Around the True block!</vt:lpstr>
      <vt:lpstr>Program Flow: If with an Else</vt:lpstr>
      <vt:lpstr>If with an Else Examples</vt:lpstr>
      <vt:lpstr>If with an Else Block order: All These Are Equivalent</vt:lpstr>
      <vt:lpstr>Branching What not to do: Spaghetti Code</vt:lpstr>
      <vt:lpstr>Bad Style: Branching Upwards (Not a loop)</vt:lpstr>
      <vt:lpstr>Branching: Use Fall through!</vt:lpstr>
      <vt:lpstr>Switch Statement </vt:lpstr>
      <vt:lpstr>Program Flow – Short Circuit or Minimal Evaluation</vt:lpstr>
      <vt:lpstr>Program Flow – If statements &amp;&amp; compound tests - 1</vt:lpstr>
      <vt:lpstr>Program Flow – If statements &amp;&amp; compound tests - 2</vt:lpstr>
      <vt:lpstr>Program Flow – If statements || compound tests - 1</vt:lpstr>
      <vt:lpstr>Program Flow – If statements || compound tests - 2</vt:lpstr>
      <vt:lpstr>Program Flow – multiple branches, one cmp </vt:lpstr>
      <vt:lpstr>Program Flow – Pre-test and Post-test Loop Guards</vt:lpstr>
      <vt:lpstr>Pre-Test Guards - While Loop</vt:lpstr>
      <vt:lpstr>Post-Test Guards – Do While Loop</vt:lpstr>
      <vt:lpstr>Program Flow – Counting (For) Loop</vt:lpstr>
      <vt:lpstr>Nested loops</vt:lpstr>
      <vt:lpstr>Keeps loops Properly Nested</vt:lpstr>
      <vt:lpstr>more to come….</vt:lpstr>
      <vt:lpstr>Extra Slides Information only Not part of class</vt:lpstr>
      <vt:lpstr>Rot4 - Imm8 Values</vt:lpstr>
      <vt:lpstr>Branch Target Address (BTA): What Is imm24?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2832</cp:revision>
  <cp:lastPrinted>2018-11-29T18:50:01Z</cp:lastPrinted>
  <dcterms:created xsi:type="dcterms:W3CDTF">2018-10-05T16:35:28Z</dcterms:created>
  <dcterms:modified xsi:type="dcterms:W3CDTF">2022-11-01T17:51:09Z</dcterms:modified>
  <cp:category/>
</cp:coreProperties>
</file>